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18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de"/>
              <a:t>viele Turbolenzen:</a:t>
            </a: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de"/>
              <a:t>umorganisieren von Rollenverteilung</a:t>
            </a: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de"/>
              <a:t>Teamausfälle (Urlaub, Krankheit, Arbeit, etc.)</a:t>
            </a:r>
          </a:p>
          <a:p>
            <a:pPr marL="457200" lvl="0" indent="-298450" rtl="0">
              <a:spcBef>
                <a:spcPts val="0"/>
              </a:spcBef>
              <a:buSzPts val="1100"/>
              <a:buChar char="-"/>
            </a:pPr>
            <a:r>
              <a:rPr lang="de"/>
              <a:t>Arbeitsbelastungen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de"/>
              <a:t>Segmentieren und Texttyp bestimmen</a:t>
            </a:r>
          </a:p>
          <a:p>
            <a:pPr marL="457200" lvl="0" indent="-298450" rtl="0">
              <a:spcBef>
                <a:spcPts val="0"/>
              </a:spcBef>
              <a:buSzPts val="1100"/>
              <a:buAutoNum type="arabicPeriod"/>
            </a:pPr>
            <a:r>
              <a:rPr lang="de"/>
              <a:t>Inhaltlich beschreiben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de"/>
              <a:t>Z = Erzählung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de"/>
              <a:t>B = Beschreibung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de"/>
              <a:t>A = Argumentation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de"/>
              <a:t>E = Evaluation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de"/>
              <a:pPr marL="0" lvl="0" indent="0">
                <a:spcBef>
                  <a:spcPts val="0"/>
                </a:spcBef>
                <a:buNone/>
              </a:pPr>
              <a:t>‹Nr.›</a:t>
            </a:fld>
            <a:endParaRPr lang="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de"/>
              <a:pPr marL="0" lvl="0" indent="0">
                <a:spcBef>
                  <a:spcPts val="0"/>
                </a:spcBef>
                <a:buNone/>
              </a:pPr>
              <a:t>‹Nr.›</a:t>
            </a:fld>
            <a:endParaRPr lang="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de"/>
              <a:pPr marL="0" lvl="0" indent="0">
                <a:spcBef>
                  <a:spcPts val="0"/>
                </a:spcBef>
                <a:buNone/>
              </a:pPr>
              <a:t>‹Nr.›</a:t>
            </a:fld>
            <a:endParaRPr lang="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1485900"/>
            <a:ext cx="7772400" cy="140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FFFFFF"/>
              </a:buClr>
              <a:buSzPts val="1400"/>
              <a:buFont typeface="Cambria"/>
              <a:buNone/>
              <a:defRPr sz="4400" b="1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1371600" y="2893221"/>
            <a:ext cx="6400800" cy="131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dk2"/>
              </a:buClr>
              <a:buSzPts val="2880"/>
              <a:buFont typeface="Cambria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chemeClr val="dk2"/>
              </a:buClr>
              <a:buSzPts val="2800"/>
              <a:buFont typeface="Cambria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dk2"/>
              </a:buClr>
              <a:buSzPts val="144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dk2"/>
              </a:buClr>
              <a:buSzPts val="18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dk2"/>
              </a:buClr>
              <a:buSzPts val="2000"/>
              <a:buFont typeface="Cambria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8878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4862998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992644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None/>
              </a:pPr>
              <a:t>‹Nr.›</a:t>
            </a:fld>
            <a:endParaRPr lang="de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Shape 62" descr="Hochschule_Muenchen_Logo.svg.png"/>
          <p:cNvPicPr preferRelativeResize="0"/>
          <p:nvPr/>
        </p:nvPicPr>
        <p:blipFill rotWithShape="1">
          <a:blip r:embed="rId2">
            <a:alphaModFix/>
          </a:blip>
          <a:srcRect t="1620" b="-1620"/>
          <a:stretch/>
        </p:blipFill>
        <p:spPr>
          <a:xfrm>
            <a:off x="6348625" y="77944"/>
            <a:ext cx="2619900" cy="8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Font typeface="Cambria"/>
              <a:buNone/>
              <a:defRPr sz="4000" b="1" i="0" u="none" strike="noStrike" cap="none"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buClr>
                <a:srgbClr val="434343"/>
              </a:buClr>
              <a:buSzPts val="1400"/>
              <a:buNone/>
              <a:defRPr sz="1800" b="0" i="0" u="none" strike="noStrike" cap="none">
                <a:solidFill>
                  <a:srgbClr val="434343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rgbClr val="434343"/>
              </a:buClr>
              <a:buSzPts val="1400"/>
              <a:buNone/>
              <a:defRPr sz="1800" b="0" i="0" u="none" strike="noStrike" cap="none">
                <a:solidFill>
                  <a:srgbClr val="434343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rgbClr val="434343"/>
              </a:buClr>
              <a:buSzPts val="1400"/>
              <a:buNone/>
              <a:defRPr sz="1800" b="0" i="0" u="none" strike="noStrike" cap="none">
                <a:solidFill>
                  <a:srgbClr val="434343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rgbClr val="434343"/>
              </a:buClr>
              <a:buSzPts val="1400"/>
              <a:buNone/>
              <a:defRPr sz="1800" b="0" i="0" u="none" strike="noStrike" cap="none">
                <a:solidFill>
                  <a:srgbClr val="434343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rgbClr val="434343"/>
              </a:buClr>
              <a:buSzPts val="1400"/>
              <a:buNone/>
              <a:defRPr sz="1800" b="0" i="0" u="none" strike="noStrike" cap="none">
                <a:solidFill>
                  <a:srgbClr val="434343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rgbClr val="434343"/>
              </a:buClr>
              <a:buSzPts val="1400"/>
              <a:buNone/>
              <a:defRPr sz="1800" b="0" i="0" u="none" strike="noStrike" cap="none">
                <a:solidFill>
                  <a:srgbClr val="434343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rgbClr val="434343"/>
              </a:buClr>
              <a:buSzPts val="1400"/>
              <a:buNone/>
              <a:defRPr sz="1800" b="0" i="0" u="none" strike="noStrike" cap="none">
                <a:solidFill>
                  <a:srgbClr val="434343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rgbClr val="434343"/>
              </a:buClr>
              <a:buSzPts val="1400"/>
              <a:buNone/>
              <a:defRPr sz="1800" b="0" i="0" u="none" strike="noStrike" cap="none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5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0020" algn="l" rtl="0">
              <a:spcBef>
                <a:spcPts val="640"/>
              </a:spcBef>
              <a:buClr>
                <a:schemeClr val="dk2"/>
              </a:buClr>
              <a:buSzPts val="2880"/>
              <a:buFont typeface="Cambria"/>
              <a:buChar char="+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2"/>
              </a:buClr>
              <a:buSzPts val="2800"/>
              <a:buFont typeface="Cambria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7160" algn="l" rtl="0">
              <a:spcBef>
                <a:spcPts val="480"/>
              </a:spcBef>
              <a:buClr>
                <a:schemeClr val="dk2"/>
              </a:buClr>
              <a:buSzPts val="1440"/>
              <a:buFont typeface="Noto Sans Symbols"/>
              <a:buChar char="✕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400"/>
              </a:spcBef>
              <a:buClr>
                <a:schemeClr val="dk2"/>
              </a:buClr>
              <a:buSzPts val="1800"/>
              <a:buFont typeface="Calibri"/>
              <a:buChar char="÷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2"/>
              </a:buClr>
              <a:buSzPts val="2000"/>
              <a:buFont typeface="Cambria"/>
              <a:buChar char="=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8878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200" y="4862998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992644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None/>
              </a:pPr>
              <a:t>‹Nr.›</a:t>
            </a:fld>
            <a:endParaRPr lang="de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Shape 69" descr="Hochschule_Muenchen_Logo.svg.png"/>
          <p:cNvPicPr preferRelativeResize="0"/>
          <p:nvPr/>
        </p:nvPicPr>
        <p:blipFill rotWithShape="1">
          <a:blip r:embed="rId2">
            <a:alphaModFix/>
          </a:blip>
          <a:srcRect t="1620" b="-1620"/>
          <a:stretch/>
        </p:blipFill>
        <p:spPr>
          <a:xfrm>
            <a:off x="6992650" y="77944"/>
            <a:ext cx="1975800" cy="6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685800" y="2890613"/>
            <a:ext cx="7772400" cy="139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SzPts val="1400"/>
              <a:buFont typeface="Cambria"/>
              <a:buNone/>
              <a:defRPr sz="4400" b="1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1767321"/>
            <a:ext cx="7772400" cy="112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lt2"/>
              </a:buClr>
              <a:buSzPts val="2880"/>
              <a:buFont typeface="Cambria"/>
              <a:buNone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lt2"/>
              </a:buClr>
              <a:buSzPts val="2800"/>
              <a:buFont typeface="Cambria"/>
              <a:buNone/>
              <a:defRPr sz="1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lt2"/>
              </a:buClr>
              <a:buSzPts val="144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lt2"/>
              </a:buClr>
              <a:buSzPts val="1800"/>
              <a:buFont typeface="Calibri"/>
              <a:buNone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lt2"/>
              </a:buClr>
              <a:buSzPts val="2000"/>
              <a:buFont typeface="Cambria"/>
              <a:buNone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lt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lt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lt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lt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8878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124200" y="4862998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992644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e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None/>
              </a:pPr>
              <a:t>‹Nr.›</a:t>
            </a:fld>
            <a:endParaRPr lang="de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FFFFF"/>
              </a:buClr>
              <a:buSzPts val="1400"/>
              <a:buFont typeface="Cambria"/>
              <a:buNone/>
              <a:defRPr sz="4000" b="1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82880" algn="l" rtl="0">
              <a:spcBef>
                <a:spcPts val="560"/>
              </a:spcBef>
              <a:buClr>
                <a:schemeClr val="dk2"/>
              </a:buClr>
              <a:buSzPts val="2520"/>
              <a:buFont typeface="Cambria"/>
              <a:buChar char="+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2"/>
              </a:buClr>
              <a:buSzPts val="2400"/>
              <a:buFont typeface="Cambria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52400" algn="l" rtl="0">
              <a:spcBef>
                <a:spcPts val="400"/>
              </a:spcBef>
              <a:buClr>
                <a:schemeClr val="dk2"/>
              </a:buClr>
              <a:buSzPts val="1200"/>
              <a:buFont typeface="Noto Sans Symbols"/>
              <a:buChar char="✕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5730" algn="l" rtl="0">
              <a:spcBef>
                <a:spcPts val="360"/>
              </a:spcBef>
              <a:buClr>
                <a:schemeClr val="dk2"/>
              </a:buClr>
              <a:buSzPts val="1620"/>
              <a:buFont typeface="Calibri"/>
              <a:buChar char="÷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2"/>
              </a:buClr>
              <a:buSzPts val="1800"/>
              <a:buFont typeface="Cambria"/>
              <a:buChar char="=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82880" algn="l" rtl="0">
              <a:spcBef>
                <a:spcPts val="560"/>
              </a:spcBef>
              <a:buClr>
                <a:schemeClr val="dk2"/>
              </a:buClr>
              <a:buSzPts val="2520"/>
              <a:buFont typeface="Cambria"/>
              <a:buChar char="+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2"/>
              </a:buClr>
              <a:buSzPts val="2400"/>
              <a:buFont typeface="Cambria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52400" algn="l" rtl="0">
              <a:spcBef>
                <a:spcPts val="400"/>
              </a:spcBef>
              <a:buClr>
                <a:schemeClr val="dk2"/>
              </a:buClr>
              <a:buSzPts val="1200"/>
              <a:buFont typeface="Noto Sans Symbols"/>
              <a:buChar char="✕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5730" algn="l" rtl="0">
              <a:spcBef>
                <a:spcPts val="360"/>
              </a:spcBef>
              <a:buClr>
                <a:schemeClr val="dk2"/>
              </a:buClr>
              <a:buSzPts val="1620"/>
              <a:buFont typeface="Calibri"/>
              <a:buChar char="÷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2"/>
              </a:buClr>
              <a:buSzPts val="1800"/>
              <a:buFont typeface="Cambria"/>
              <a:buChar char="=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8878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4862998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992644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None/>
              </a:pPr>
              <a:t>‹Nr.›</a:t>
            </a:fld>
            <a:endParaRPr lang="d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2"/>
              </a:buClr>
              <a:buSzPts val="2880"/>
              <a:buFont typeface="Cambria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2"/>
              </a:buClr>
              <a:buSzPts val="2800"/>
              <a:buFont typeface="Cambria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2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2"/>
              </a:buClr>
              <a:buSzPts val="18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2"/>
              </a:buClr>
              <a:buSzPts val="2000"/>
              <a:buFont typeface="Cambria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05740" algn="l" rtl="0">
              <a:spcBef>
                <a:spcPts val="480"/>
              </a:spcBef>
              <a:buClr>
                <a:schemeClr val="dk2"/>
              </a:buClr>
              <a:buSzPts val="2160"/>
              <a:buFont typeface="Cambria"/>
              <a:buChar char="+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2"/>
              </a:buClr>
              <a:buSzPts val="2000"/>
              <a:buFont typeface="Cambria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60019" algn="l" rtl="0">
              <a:spcBef>
                <a:spcPts val="360"/>
              </a:spcBef>
              <a:buClr>
                <a:schemeClr val="dk2"/>
              </a:buClr>
              <a:buSzPts val="1080"/>
              <a:buFont typeface="Noto Sans Symbols"/>
              <a:buChar char="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37160" algn="l" rtl="0">
              <a:spcBef>
                <a:spcPts val="320"/>
              </a:spcBef>
              <a:buClr>
                <a:schemeClr val="dk2"/>
              </a:buClr>
              <a:buSzPts val="1440"/>
              <a:buFont typeface="Calibri"/>
              <a:buChar char="÷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2"/>
              </a:buClr>
              <a:buSzPts val="1600"/>
              <a:buFont typeface="Cambria"/>
              <a:buChar char="=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2"/>
              </a:buClr>
              <a:buSzPts val="2880"/>
              <a:buFont typeface="Cambria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2"/>
              </a:buClr>
              <a:buSzPts val="2800"/>
              <a:buFont typeface="Cambria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2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2"/>
              </a:buClr>
              <a:buSzPts val="18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2"/>
              </a:buClr>
              <a:buSzPts val="2000"/>
              <a:buFont typeface="Cambria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05740" algn="l" rtl="0">
              <a:spcBef>
                <a:spcPts val="480"/>
              </a:spcBef>
              <a:buClr>
                <a:schemeClr val="dk2"/>
              </a:buClr>
              <a:buSzPts val="2160"/>
              <a:buFont typeface="Cambria"/>
              <a:buChar char="+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2"/>
              </a:buClr>
              <a:buSzPts val="2000"/>
              <a:buFont typeface="Cambria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60019" algn="l" rtl="0">
              <a:spcBef>
                <a:spcPts val="360"/>
              </a:spcBef>
              <a:buClr>
                <a:schemeClr val="dk2"/>
              </a:buClr>
              <a:buSzPts val="1080"/>
              <a:buFont typeface="Noto Sans Symbols"/>
              <a:buChar char="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37160" algn="l" rtl="0">
              <a:spcBef>
                <a:spcPts val="320"/>
              </a:spcBef>
              <a:buClr>
                <a:schemeClr val="dk2"/>
              </a:buClr>
              <a:buSzPts val="1440"/>
              <a:buFont typeface="Calibri"/>
              <a:buChar char="÷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2"/>
              </a:buClr>
              <a:buSzPts val="1600"/>
              <a:buFont typeface="Cambria"/>
              <a:buChar char="=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8878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124200" y="4862998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992644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None/>
              </a:pPr>
              <a:t>‹Nr.›</a:t>
            </a:fld>
            <a:endParaRPr lang="d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FFFFF"/>
              </a:buClr>
              <a:buSzPts val="1400"/>
              <a:buFont typeface="Cambria"/>
              <a:buNone/>
              <a:defRPr sz="4000" b="1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FFFFF"/>
              </a:buClr>
              <a:buSzPts val="1400"/>
              <a:buFont typeface="Cambria"/>
              <a:buNone/>
              <a:defRPr sz="4000" b="1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8878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124200" y="4862998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992644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None/>
              </a:pPr>
              <a:t>‹Nr.›</a:t>
            </a:fld>
            <a:endParaRPr lang="d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8878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3124200" y="4862998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6992644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None/>
              </a:pPr>
              <a:t>‹Nr.›</a:t>
            </a:fld>
            <a:endParaRPr lang="d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26258" y="285750"/>
            <a:ext cx="2667000" cy="137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ts val="1400"/>
              <a:buFont typeface="Cambria"/>
              <a:buNone/>
              <a:defRPr sz="3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352800" y="285749"/>
            <a:ext cx="5410200" cy="430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0020" algn="l" rtl="0">
              <a:spcBef>
                <a:spcPts val="640"/>
              </a:spcBef>
              <a:buClr>
                <a:schemeClr val="dk2"/>
              </a:buClr>
              <a:buSzPts val="2880"/>
              <a:buFont typeface="Cambria"/>
              <a:buChar char="+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2"/>
              </a:buClr>
              <a:buSzPts val="2800"/>
              <a:buFont typeface="Cambria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7160" algn="l" rtl="0">
              <a:spcBef>
                <a:spcPts val="480"/>
              </a:spcBef>
              <a:buClr>
                <a:schemeClr val="dk2"/>
              </a:buClr>
              <a:buSzPts val="1440"/>
              <a:buFont typeface="Noto Sans Symbols"/>
              <a:buChar char="✕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400"/>
              </a:spcBef>
              <a:buClr>
                <a:schemeClr val="dk2"/>
              </a:buClr>
              <a:buSzPts val="1800"/>
              <a:buFont typeface="Calibri"/>
              <a:buChar char="÷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2"/>
              </a:buClr>
              <a:buSzPts val="2000"/>
              <a:buFont typeface="Cambria"/>
              <a:buChar char="=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2"/>
          </p:nvPr>
        </p:nvSpPr>
        <p:spPr>
          <a:xfrm>
            <a:off x="326258" y="1660915"/>
            <a:ext cx="2667000" cy="293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2"/>
              </a:buClr>
              <a:buSzPts val="2880"/>
              <a:buFont typeface="Cambria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2"/>
              </a:buClr>
              <a:buSzPts val="2800"/>
              <a:buFont typeface="Cambria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2"/>
              </a:buClr>
              <a:buSzPts val="144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2"/>
              </a:buClr>
              <a:buSzPts val="18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2"/>
              </a:buClr>
              <a:buSzPts val="2000"/>
              <a:buFont typeface="Cambria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8878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124200" y="4862998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992644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None/>
              </a:pPr>
              <a:t>‹Nr.›</a:t>
            </a:fld>
            <a:endParaRPr lang="d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de"/>
              <a:pPr marL="0" lvl="0" indent="0">
                <a:spcBef>
                  <a:spcPts val="0"/>
                </a:spcBef>
                <a:buNone/>
              </a:pPr>
              <a:t>‹Nr.›</a:t>
            </a:fld>
            <a:endParaRPr lang="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Shape 109"/>
          <p:cNvGrpSpPr/>
          <p:nvPr/>
        </p:nvGrpSpPr>
        <p:grpSpPr>
          <a:xfrm>
            <a:off x="1500436" y="340260"/>
            <a:ext cx="7500300" cy="3726225"/>
            <a:chOff x="348558" y="453679"/>
            <a:chExt cx="7500300" cy="4968300"/>
          </a:xfrm>
        </p:grpSpPr>
        <p:sp>
          <p:nvSpPr>
            <p:cNvPr id="110" name="Shape 110"/>
            <p:cNvSpPr/>
            <p:nvPr/>
          </p:nvSpPr>
          <p:spPr>
            <a:xfrm rot="-120012">
              <a:off x="428522" y="580346"/>
              <a:ext cx="7340372" cy="471496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4991" dist="17780" dir="5400000" algn="tl" rotWithShape="0">
                <a:srgbClr val="000000">
                  <a:alpha val="65880"/>
                </a:srgbClr>
              </a:outerShdw>
            </a:effectLst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Shape 111"/>
            <p:cNvSpPr/>
            <p:nvPr/>
          </p:nvSpPr>
          <p:spPr>
            <a:xfrm rot="-59997">
              <a:off x="437430" y="571483"/>
              <a:ext cx="7340318" cy="471491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4991" dist="17780" dir="5400000" algn="tl" rotWithShape="0">
                <a:srgbClr val="000000">
                  <a:alpha val="65880"/>
                </a:srgbClr>
              </a:outerShdw>
            </a:effectLst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Shape 112"/>
            <p:cNvSpPr/>
            <p:nvPr/>
          </p:nvSpPr>
          <p:spPr>
            <a:xfrm>
              <a:off x="437481" y="553734"/>
              <a:ext cx="7340400" cy="4714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4991" dist="17780" dir="5400000" algn="tl" rotWithShape="0">
                <a:srgbClr val="000000">
                  <a:alpha val="65880"/>
                </a:srgbClr>
              </a:outerShdw>
            </a:effectLst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Shape 113"/>
          <p:cNvSpPr>
            <a:spLocks noGrp="1"/>
          </p:cNvSpPr>
          <p:nvPr>
            <p:ph type="pic" idx="2"/>
          </p:nvPr>
        </p:nvSpPr>
        <p:spPr>
          <a:xfrm>
            <a:off x="1651912" y="459582"/>
            <a:ext cx="7215300" cy="3451800"/>
          </a:xfrm>
          <a:prstGeom prst="rect">
            <a:avLst/>
          </a:prstGeom>
          <a:solidFill>
            <a:srgbClr val="FFEDED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2"/>
              </a:buClr>
              <a:buSzPts val="1400"/>
              <a:buFont typeface="Cambria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2"/>
              </a:buClr>
              <a:buSzPts val="1400"/>
              <a:buFont typeface="Cambria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2"/>
              </a:buClr>
              <a:buSzPts val="1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2"/>
              </a:buClr>
              <a:buSzPts val="14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2"/>
              </a:buClr>
              <a:buSzPts val="1400"/>
              <a:buFont typeface="Cambria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0" y="446471"/>
            <a:ext cx="1357200" cy="4268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None/>
              <a:defRPr/>
            </a:lvl1pPr>
          </a:lstStyle>
          <a:p>
            <a:endParaRPr/>
          </a:p>
        </p:txBody>
      </p:sp>
      <p:sp>
        <p:nvSpPr>
          <p:cNvPr id="115" name="Shape 115"/>
          <p:cNvSpPr txBox="1"/>
          <p:nvPr/>
        </p:nvSpPr>
        <p:spPr>
          <a:xfrm rot="5400000">
            <a:off x="-1455510" y="1902056"/>
            <a:ext cx="4268400" cy="13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FF"/>
              </a:buClr>
              <a:buFont typeface="Cambria"/>
              <a:buNone/>
            </a:pPr>
            <a:r>
              <a:rPr lang="de" sz="3200" b="1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CLICK TO EDIT MASTER TITLE STYLE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714480" y="4111243"/>
            <a:ext cx="7215300" cy="60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280"/>
              </a:spcBef>
              <a:buClr>
                <a:schemeClr val="dk2"/>
              </a:buClr>
              <a:buSzPts val="2880"/>
              <a:buFont typeface="Cambria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240"/>
              </a:spcBef>
              <a:buClr>
                <a:schemeClr val="dk2"/>
              </a:buClr>
              <a:buSzPts val="2800"/>
              <a:buFont typeface="Cambria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200"/>
              </a:spcBef>
              <a:buClr>
                <a:schemeClr val="dk2"/>
              </a:buClr>
              <a:buSzPts val="144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180"/>
              </a:spcBef>
              <a:buClr>
                <a:schemeClr val="dk2"/>
              </a:buClr>
              <a:buSzPts val="18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180"/>
              </a:spcBef>
              <a:buClr>
                <a:schemeClr val="dk2"/>
              </a:buClr>
              <a:buSzPts val="2000"/>
              <a:buFont typeface="Cambria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8878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3124200" y="4862998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6992644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None/>
              </a:pPr>
              <a:t>‹Nr.›</a:t>
            </a:fld>
            <a:endParaRPr lang="d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FFFFF"/>
              </a:buClr>
              <a:buSzPts val="1400"/>
              <a:buFont typeface="Cambria"/>
              <a:buNone/>
              <a:defRPr sz="4000" b="1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 rot="5400000">
            <a:off x="2800350" y="-1143000"/>
            <a:ext cx="3543300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0020" algn="l" rtl="0">
              <a:spcBef>
                <a:spcPts val="640"/>
              </a:spcBef>
              <a:buClr>
                <a:schemeClr val="dk2"/>
              </a:buClr>
              <a:buSzPts val="2880"/>
              <a:buFont typeface="Cambria"/>
              <a:buChar char="+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2"/>
              </a:buClr>
              <a:buSzPts val="2800"/>
              <a:buFont typeface="Cambria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7160" algn="l" rtl="0">
              <a:spcBef>
                <a:spcPts val="480"/>
              </a:spcBef>
              <a:buClr>
                <a:schemeClr val="dk2"/>
              </a:buClr>
              <a:buSzPts val="1440"/>
              <a:buFont typeface="Noto Sans Symbols"/>
              <a:buChar char="✕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400"/>
              </a:spcBef>
              <a:buClr>
                <a:schemeClr val="dk2"/>
              </a:buClr>
              <a:buSzPts val="1800"/>
              <a:buFont typeface="Calibri"/>
              <a:buChar char="÷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2"/>
              </a:buClr>
              <a:buSzPts val="2000"/>
              <a:buFont typeface="Cambria"/>
              <a:buChar char="=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dt" idx="10"/>
          </p:nvPr>
        </p:nvSpPr>
        <p:spPr>
          <a:xfrm>
            <a:off x="8878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ftr" idx="11"/>
          </p:nvPr>
        </p:nvSpPr>
        <p:spPr>
          <a:xfrm>
            <a:off x="3124200" y="4862998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6992644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None/>
              </a:pPr>
              <a:t>‹Nr.›</a:t>
            </a:fld>
            <a:endParaRPr lang="d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 rot="5400000">
            <a:off x="5792400" y="1700280"/>
            <a:ext cx="4388700" cy="140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FFFFF"/>
              </a:buClr>
              <a:buSzPts val="1400"/>
              <a:buFont typeface="Cambria"/>
              <a:buNone/>
              <a:defRPr sz="4000" b="1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 rot="5400000">
            <a:off x="1677544" y="-1014420"/>
            <a:ext cx="4388700" cy="6829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0020" algn="l" rtl="0">
              <a:spcBef>
                <a:spcPts val="640"/>
              </a:spcBef>
              <a:buClr>
                <a:schemeClr val="dk2"/>
              </a:buClr>
              <a:buSzPts val="2880"/>
              <a:buFont typeface="Cambria"/>
              <a:buChar char="+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2"/>
              </a:buClr>
              <a:buSzPts val="2800"/>
              <a:buFont typeface="Cambria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7160" algn="l" rtl="0">
              <a:spcBef>
                <a:spcPts val="480"/>
              </a:spcBef>
              <a:buClr>
                <a:schemeClr val="dk2"/>
              </a:buClr>
              <a:buSzPts val="1440"/>
              <a:buFont typeface="Noto Sans Symbols"/>
              <a:buChar char="✕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400"/>
              </a:spcBef>
              <a:buClr>
                <a:schemeClr val="dk2"/>
              </a:buClr>
              <a:buSzPts val="1800"/>
              <a:buFont typeface="Calibri"/>
              <a:buChar char="÷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2"/>
              </a:buClr>
              <a:buSzPts val="2000"/>
              <a:buFont typeface="Cambria"/>
              <a:buChar char="=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8878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3124200" y="4862998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6992644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None/>
              </a:pPr>
              <a:t>‹Nr.›</a:t>
            </a:fld>
            <a:endParaRPr lang="de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de"/>
              <a:pPr marL="0" lvl="0" indent="0">
                <a:spcBef>
                  <a:spcPts val="0"/>
                </a:spcBef>
                <a:buNone/>
              </a:pPr>
              <a:t>‹Nr.›</a:t>
            </a:fld>
            <a:endParaRPr lang="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de"/>
              <a:pPr marL="0" lvl="0" indent="0">
                <a:spcBef>
                  <a:spcPts val="0"/>
                </a:spcBef>
                <a:buNone/>
              </a:pPr>
              <a:t>‹Nr.›</a:t>
            </a:fld>
            <a:endParaRPr lang="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de"/>
              <a:pPr marL="0" lvl="0" indent="0">
                <a:spcBef>
                  <a:spcPts val="0"/>
                </a:spcBef>
                <a:buNone/>
              </a:pPr>
              <a:t>‹Nr.›</a:t>
            </a:fld>
            <a:endParaRPr lang="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de"/>
              <a:pPr marL="0" lvl="0" indent="0">
                <a:spcBef>
                  <a:spcPts val="0"/>
                </a:spcBef>
                <a:buNone/>
              </a:pPr>
              <a:t>‹Nr.›</a:t>
            </a:fld>
            <a:endParaRPr lang="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de"/>
              <a:pPr marL="0" lvl="0" indent="0">
                <a:spcBef>
                  <a:spcPts val="0"/>
                </a:spcBef>
                <a:buNone/>
              </a:pPr>
              <a:t>‹Nr.›</a:t>
            </a:fld>
            <a:endParaRPr lang="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de"/>
              <a:pPr marL="0" lvl="0" indent="0">
                <a:spcBef>
                  <a:spcPts val="0"/>
                </a:spcBef>
                <a:buNone/>
              </a:pPr>
              <a:t>‹Nr.›</a:t>
            </a:fld>
            <a:endParaRPr lang="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de"/>
              <a:pPr marL="0" lvl="0" indent="0">
                <a:spcBef>
                  <a:spcPts val="0"/>
                </a:spcBef>
                <a:buNone/>
              </a:pPr>
              <a:t>‹Nr.›</a:t>
            </a:fld>
            <a:endParaRPr lang="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de" sz="1000">
                <a:solidFill>
                  <a:schemeClr val="dk2"/>
                </a:solidFill>
              </a:rPr>
              <a:pPr marL="0" lvl="0" indent="0" algn="r">
                <a:spcBef>
                  <a:spcPts val="0"/>
                </a:spcBef>
                <a:buNone/>
              </a:pPr>
              <a:t>‹Nr.›</a:t>
            </a:fld>
            <a:endParaRPr lang="de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434343"/>
              </a:buClr>
              <a:buSzPts val="1400"/>
              <a:buFont typeface="Calibri"/>
              <a:buNone/>
              <a:defRPr sz="40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5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0020" algn="l" rtl="0">
              <a:spcBef>
                <a:spcPts val="640"/>
              </a:spcBef>
              <a:buClr>
                <a:schemeClr val="dk2"/>
              </a:buClr>
              <a:buSzPts val="2880"/>
              <a:buFont typeface="Cambria"/>
              <a:buChar char="+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2"/>
              </a:buClr>
              <a:buSzPts val="2800"/>
              <a:buFont typeface="Cambria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7160" algn="l" rtl="0">
              <a:spcBef>
                <a:spcPts val="480"/>
              </a:spcBef>
              <a:buClr>
                <a:schemeClr val="dk2"/>
              </a:buClr>
              <a:buSzPts val="1440"/>
              <a:buFont typeface="Noto Sans Symbols"/>
              <a:buChar char="✕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400"/>
              </a:spcBef>
              <a:buClr>
                <a:schemeClr val="dk2"/>
              </a:buClr>
              <a:buSzPts val="1800"/>
              <a:buFont typeface="Calibri"/>
              <a:buChar char="÷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2"/>
              </a:buClr>
              <a:buSzPts val="2000"/>
              <a:buFont typeface="Cambria"/>
              <a:buChar char="=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8878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4862998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992644" y="486299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de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None/>
              </a:pPr>
              <a:t>‹Nr.›</a:t>
            </a:fld>
            <a:endParaRPr lang="de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ctrTitle"/>
          </p:nvPr>
        </p:nvSpPr>
        <p:spPr>
          <a:xfrm>
            <a:off x="685800" y="1066025"/>
            <a:ext cx="7772400" cy="140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Font typeface="Cambria"/>
              <a:buNone/>
            </a:pPr>
            <a:r>
              <a:rPr lang="de" sz="2800" b="1" i="0" u="none" strike="noStrike" cap="none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KULTURELLE IDENTITÄT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Font typeface="Cambria"/>
              <a:buNone/>
            </a:pPr>
            <a:r>
              <a:rPr lang="de" sz="2800">
                <a:solidFill>
                  <a:srgbClr val="434343"/>
                </a:solidFill>
              </a:rPr>
              <a:t>im HARI OM TEMPEL e.V.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Font typeface="Cambria"/>
              <a:buNone/>
            </a:pPr>
            <a:r>
              <a:rPr lang="de" sz="2800">
                <a:solidFill>
                  <a:srgbClr val="434343"/>
                </a:solidFill>
              </a:rPr>
              <a:t>München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subTitle" idx="1"/>
          </p:nvPr>
        </p:nvSpPr>
        <p:spPr>
          <a:xfrm>
            <a:off x="1371600" y="2473321"/>
            <a:ext cx="6400800" cy="131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</a:pPr>
            <a:r>
              <a:rPr lang="de" sz="2400" i="0" u="none" strike="noStrike" cap="none">
                <a:solidFill>
                  <a:srgbClr val="793735"/>
                </a:solidFill>
                <a:latin typeface="Cambria"/>
                <a:ea typeface="Cambria"/>
                <a:cs typeface="Cambria"/>
                <a:sym typeface="Cambria"/>
              </a:rPr>
              <a:t>Interkulturelles Praxisprojekt 1</a:t>
            </a:r>
          </a:p>
          <a:p>
            <a:pPr marL="457200" marR="0" lvl="0" indent="-457200" algn="ctr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</a:pPr>
            <a:r>
              <a:rPr lang="de">
                <a:solidFill>
                  <a:srgbClr val="793735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r>
              <a:rPr lang="de" sz="2400" i="0" u="none" strike="noStrike" cap="none">
                <a:solidFill>
                  <a:srgbClr val="793735"/>
                </a:solidFill>
                <a:latin typeface="Cambria"/>
                <a:ea typeface="Cambria"/>
                <a:cs typeface="Cambria"/>
                <a:sym typeface="Cambria"/>
              </a:rPr>
              <a:t>. Meilenstein – </a:t>
            </a:r>
            <a:r>
              <a:rPr lang="de">
                <a:solidFill>
                  <a:srgbClr val="793735"/>
                </a:solidFill>
                <a:latin typeface="Cambria"/>
                <a:ea typeface="Cambria"/>
                <a:cs typeface="Cambria"/>
                <a:sym typeface="Cambria"/>
              </a:rPr>
              <a:t>10</a:t>
            </a:r>
            <a:r>
              <a:rPr lang="de" sz="2400" i="0" u="none" strike="noStrike" cap="none">
                <a:solidFill>
                  <a:srgbClr val="793735"/>
                </a:solidFill>
                <a:latin typeface="Cambria"/>
                <a:ea typeface="Cambria"/>
                <a:cs typeface="Cambria"/>
                <a:sym typeface="Cambria"/>
              </a:rPr>
              <a:t>.1</a:t>
            </a:r>
            <a:r>
              <a:rPr lang="de">
                <a:solidFill>
                  <a:srgbClr val="793735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de" sz="2400" i="0" u="none" strike="noStrike" cap="none">
                <a:solidFill>
                  <a:srgbClr val="793735"/>
                </a:solidFill>
                <a:latin typeface="Cambria"/>
                <a:ea typeface="Cambria"/>
                <a:cs typeface="Cambria"/>
                <a:sym typeface="Cambria"/>
              </a:rPr>
              <a:t>.2017</a:t>
            </a:r>
          </a:p>
          <a:p>
            <a:pPr marL="457200" marR="0" lvl="0" indent="-457200" algn="ctr" rtl="0">
              <a:spcBef>
                <a:spcPts val="22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</a:pPr>
            <a:endParaRPr sz="1100" i="0" u="none" strike="noStrike" cap="none">
              <a:solidFill>
                <a:srgbClr val="793735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45720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</a:pPr>
            <a:r>
              <a:rPr lang="de" sz="2000" i="0" u="none" strike="noStrike" cap="none">
                <a:solidFill>
                  <a:srgbClr val="793735"/>
                </a:solidFill>
                <a:latin typeface="Cambria"/>
                <a:ea typeface="Cambria"/>
                <a:cs typeface="Cambria"/>
                <a:sym typeface="Cambria"/>
              </a:rPr>
              <a:t>Chiara Marchi, </a:t>
            </a:r>
            <a:r>
              <a:rPr lang="de" sz="2000">
                <a:solidFill>
                  <a:srgbClr val="793735"/>
                </a:solidFill>
                <a:latin typeface="Cambria"/>
                <a:ea typeface="Cambria"/>
                <a:cs typeface="Cambria"/>
                <a:sym typeface="Cambria"/>
              </a:rPr>
              <a:t>Sarina Kaufmann,</a:t>
            </a:r>
            <a:r>
              <a:rPr lang="de" sz="2000" i="0" u="none" strike="noStrike" cap="none">
                <a:solidFill>
                  <a:srgbClr val="793735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marL="457200" marR="0" lvl="0" indent="-45720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</a:pPr>
            <a:r>
              <a:rPr lang="de" sz="2000">
                <a:solidFill>
                  <a:srgbClr val="793735"/>
                </a:solidFill>
                <a:latin typeface="Cambria"/>
                <a:ea typeface="Cambria"/>
                <a:cs typeface="Cambria"/>
                <a:sym typeface="Cambria"/>
              </a:rPr>
              <a:t>Tálita Horschutz, </a:t>
            </a:r>
            <a:r>
              <a:rPr lang="de" sz="2000" i="0" u="none" strike="noStrike" cap="none">
                <a:solidFill>
                  <a:srgbClr val="793735"/>
                </a:solidFill>
                <a:latin typeface="Cambria"/>
                <a:ea typeface="Cambria"/>
                <a:cs typeface="Cambria"/>
                <a:sym typeface="Cambria"/>
              </a:rPr>
              <a:t>Vera Mühlenbeck</a:t>
            </a:r>
          </a:p>
          <a:p>
            <a:pPr marL="0" marR="0" lvl="0" indent="0" algn="ctr" rtl="0">
              <a:spcBef>
                <a:spcPts val="480"/>
              </a:spcBef>
              <a:buClr>
                <a:schemeClr val="dk2"/>
              </a:buClr>
              <a:buFont typeface="Cambria"/>
              <a:buNone/>
            </a:pPr>
            <a:endParaRPr sz="2400" b="0" i="0" u="none" strike="noStrike" cap="none">
              <a:solidFill>
                <a:srgbClr val="7937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0" y="4260595"/>
            <a:ext cx="9144000" cy="80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220"/>
              </a:spcBef>
              <a:spcAft>
                <a:spcPts val="0"/>
              </a:spcAft>
              <a:buNone/>
            </a:pPr>
            <a:r>
              <a:rPr lang="de" sz="110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Präsentation im Rahmen des Masterstudiengangs</a:t>
            </a:r>
          </a:p>
          <a:p>
            <a:pPr marL="0" marR="0" lvl="0" indent="0" algn="ctr" rtl="0">
              <a:spcBef>
                <a:spcPts val="220"/>
              </a:spcBef>
              <a:spcAft>
                <a:spcPts val="0"/>
              </a:spcAft>
              <a:buNone/>
            </a:pPr>
            <a:r>
              <a:rPr lang="de" sz="110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INTERKULTURELLE KOMMUNIKATION UND KOOPERATION</a:t>
            </a:r>
          </a:p>
          <a:p>
            <a:pPr marL="0" marR="0" lvl="0" indent="0" algn="ctr" rtl="0">
              <a:spcBef>
                <a:spcPts val="220"/>
              </a:spcBef>
              <a:spcAft>
                <a:spcPts val="0"/>
              </a:spcAft>
              <a:buNone/>
            </a:pPr>
            <a:r>
              <a:rPr lang="de" sz="110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unter der Leitung von Frau Professor Doktor von Helmolt und </a:t>
            </a:r>
            <a:r>
              <a:rPr lang="de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Frau Professor Doktor Prieto Peral</a:t>
            </a:r>
            <a:br>
              <a:rPr lang="de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de" sz="110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3. Semester 2017,</a:t>
            </a:r>
            <a:r>
              <a:rPr lang="de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de" sz="110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Hochschule München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225" y="1063375"/>
            <a:ext cx="1971074" cy="206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de"/>
              <a:t>2. Datenauswertung  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430200" y="1126600"/>
            <a:ext cx="8229600" cy="3543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42900" lvl="0" indent="-160020">
              <a:spcBef>
                <a:spcPts val="0"/>
              </a:spcBef>
              <a:buNone/>
            </a:pPr>
            <a:r>
              <a:rPr lang="de" sz="1400" b="1" dirty="0">
                <a:latin typeface="Cambria"/>
                <a:ea typeface="Cambria"/>
                <a:cs typeface="Cambria"/>
                <a:sym typeface="Cambria"/>
              </a:rPr>
              <a:t>Interview 1</a:t>
            </a:r>
          </a:p>
          <a:p>
            <a:pPr marL="342900" lvl="0" indent="-160020" rtl="0">
              <a:spcBef>
                <a:spcPts val="0"/>
              </a:spcBef>
              <a:buNone/>
            </a:pPr>
            <a:r>
              <a:rPr lang="de" sz="1200" dirty="0">
                <a:latin typeface="Cambria"/>
                <a:ea typeface="Cambria"/>
                <a:cs typeface="Cambria"/>
                <a:sym typeface="Cambria"/>
              </a:rPr>
              <a:t>Interviewerin: Sarina, Beobachterin: </a:t>
            </a:r>
            <a:r>
              <a:rPr lang="de" sz="1200" dirty="0" smtClean="0">
                <a:latin typeface="Cambria"/>
                <a:ea typeface="Cambria"/>
                <a:cs typeface="Cambria"/>
                <a:sym typeface="Cambria"/>
              </a:rPr>
              <a:t>Tálita</a:t>
            </a:r>
            <a:endParaRPr lang="de" sz="1200" dirty="0"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160020" rtl="0">
              <a:spcBef>
                <a:spcPts val="0"/>
              </a:spcBef>
              <a:buNone/>
            </a:pPr>
            <a:r>
              <a:rPr lang="de" sz="1200" u="sng" dirty="0">
                <a:latin typeface="Cambria"/>
                <a:ea typeface="Cambria"/>
                <a:cs typeface="Cambria"/>
                <a:sym typeface="Cambria"/>
              </a:rPr>
              <a:t>Ort</a:t>
            </a:r>
          </a:p>
          <a:p>
            <a:pPr marL="342900" lvl="0" indent="-22987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de-DE" sz="1200" dirty="0" smtClean="0"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22987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160020" rtl="0">
              <a:spcBef>
                <a:spcPts val="0"/>
              </a:spcBef>
              <a:buNone/>
            </a:pPr>
            <a:r>
              <a:rPr lang="de" sz="1200" u="sng" dirty="0">
                <a:latin typeface="Cambria"/>
                <a:ea typeface="Cambria"/>
                <a:cs typeface="Cambria"/>
                <a:sym typeface="Cambria"/>
              </a:rPr>
              <a:t>Gesprächspartner</a:t>
            </a:r>
            <a:r>
              <a:rPr lang="de" sz="1200" dirty="0"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marL="342900" lvl="0" indent="-160020" rtl="0">
              <a:spcBef>
                <a:spcPts val="0"/>
              </a:spcBef>
              <a:buNone/>
            </a:pPr>
            <a:r>
              <a:rPr lang="de" sz="1200" dirty="0">
                <a:latin typeface="Cambria"/>
                <a:ea typeface="Cambria"/>
                <a:cs typeface="Cambria"/>
                <a:sym typeface="Cambria"/>
              </a:rPr>
              <a:t>männlich, 496 Jahre alt, Rentner, aus Indien</a:t>
            </a:r>
          </a:p>
          <a:p>
            <a:pPr marL="363538" lvl="0" indent="-187325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 sz="1200" u="sng" dirty="0">
                <a:latin typeface="Cambria"/>
                <a:ea typeface="Cambria"/>
                <a:cs typeface="Cambria"/>
                <a:sym typeface="Cambria"/>
              </a:rPr>
              <a:t>Themen des Interviews</a:t>
            </a:r>
          </a:p>
          <a:p>
            <a:pPr marL="363538" lvl="0" indent="-187325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 sz="1200" dirty="0">
                <a:latin typeface="Cambria"/>
                <a:ea typeface="Cambria"/>
                <a:cs typeface="Cambria"/>
                <a:sym typeface="Cambria"/>
              </a:rPr>
              <a:t>Hari Om Tempel, Religion, Erfahrung mit </a:t>
            </a:r>
          </a:p>
          <a:p>
            <a:pPr marL="363538" lvl="0" indent="-187325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 sz="1200" dirty="0">
                <a:latin typeface="Cambria"/>
                <a:ea typeface="Cambria"/>
                <a:cs typeface="Cambria"/>
                <a:sym typeface="Cambria"/>
              </a:rPr>
              <a:t>Deutschen/ Westlichen, eigene Rolle im Tempel</a:t>
            </a:r>
          </a:p>
          <a:p>
            <a:pPr marL="342900" lvl="0" indent="-160020" rtl="0">
              <a:spcBef>
                <a:spcPts val="0"/>
              </a:spcBef>
              <a:buNone/>
            </a:pPr>
            <a:r>
              <a:rPr lang="de" sz="1200" u="sng" dirty="0">
                <a:latin typeface="Cambria"/>
                <a:ea typeface="Cambria"/>
                <a:cs typeface="Cambria"/>
                <a:sym typeface="Cambria"/>
              </a:rPr>
              <a:t>Atmosphäre</a:t>
            </a:r>
            <a:r>
              <a:rPr lang="de" sz="1200" dirty="0">
                <a:latin typeface="Cambria"/>
                <a:ea typeface="Cambria"/>
                <a:cs typeface="Cambria"/>
                <a:sym typeface="Cambria"/>
              </a:rPr>
              <a:t>	</a:t>
            </a:r>
          </a:p>
          <a:p>
            <a:pPr marL="342900" lvl="0" indent="-160020">
              <a:spcBef>
                <a:spcPts val="0"/>
              </a:spcBef>
              <a:buNone/>
            </a:pPr>
            <a:r>
              <a:rPr lang="de" sz="1200" dirty="0">
                <a:latin typeface="Cambria"/>
                <a:ea typeface="Cambria"/>
                <a:cs typeface="Cambria"/>
                <a:sym typeface="Cambria"/>
              </a:rPr>
              <a:t>von Anfang an locker, unterhaltsam/lustig, </a:t>
            </a:r>
          </a:p>
          <a:p>
            <a:pPr marL="342900" lvl="0" indent="-160020" rtl="0">
              <a:spcBef>
                <a:spcPts val="0"/>
              </a:spcBef>
              <a:buNone/>
            </a:pPr>
            <a:r>
              <a:rPr lang="de" sz="1200" dirty="0">
                <a:latin typeface="Cambria"/>
                <a:ea typeface="Cambria"/>
                <a:cs typeface="Cambria"/>
                <a:sym typeface="Cambria"/>
              </a:rPr>
              <a:t>Interviewpartner  erzählt gerne</a:t>
            </a:r>
          </a:p>
        </p:txBody>
      </p:sp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48" y="1785932"/>
            <a:ext cx="531475" cy="2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800" y="63900"/>
            <a:ext cx="1083826" cy="113365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/>
          <p:nvPr/>
        </p:nvSpPr>
        <p:spPr>
          <a:xfrm>
            <a:off x="4984000" y="1126600"/>
            <a:ext cx="3917700" cy="39120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 sz="1200" b="1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4. Wissensanalyse/ Interpretation</a:t>
            </a: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de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"take my faith more seriously" durch Interaktion mit Deutschen &amp; “spiritual awakening” in Deutschland → </a:t>
            </a:r>
            <a:r>
              <a:rPr lang="de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Intensivierung der eigenen Religion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de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“my close german friends” </a:t>
            </a:r>
            <a:r>
              <a:rPr lang="de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→ Akzeptanz und Zugehörigkeitsgefühl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2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de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Abgrenzung zur Sikh Religion </a:t>
            </a:r>
          </a:p>
          <a:p>
            <a:pPr marL="0" lvl="0" indent="0">
              <a:spcBef>
                <a:spcPts val="0"/>
              </a:spcBef>
              <a:buNone/>
            </a:pPr>
            <a:endParaRPr sz="12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de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“I was always a practising Hindu” </a:t>
            </a:r>
            <a:r>
              <a:rPr lang="de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→ klare Positionierung als HIndu</a:t>
            </a:r>
          </a:p>
          <a:p>
            <a:pPr marL="0" lvl="0" indent="0">
              <a:spcBef>
                <a:spcPts val="0"/>
              </a:spcBef>
              <a:buNone/>
            </a:pPr>
            <a:endParaRPr sz="12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de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Westerners / Western world vs. India →</a:t>
            </a:r>
            <a:r>
              <a:rPr lang="de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Abgrenzung über Nationalitäten        </a:t>
            </a:r>
            <a:r>
              <a:rPr lang="de" sz="11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de"/>
              <a:t>2. Datenauswertung  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430200" y="1126600"/>
            <a:ext cx="8229600" cy="3543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indent="-166688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 sz="1400" b="1" dirty="0">
                <a:latin typeface="Cambria"/>
                <a:ea typeface="Cambria"/>
                <a:cs typeface="Cambria"/>
                <a:sym typeface="Cambria"/>
              </a:rPr>
              <a:t>Interview 2</a:t>
            </a:r>
          </a:p>
          <a:p>
            <a:pPr marL="342900" lvl="0" indent="-160020" rtl="0">
              <a:spcBef>
                <a:spcPts val="0"/>
              </a:spcBef>
              <a:buNone/>
            </a:pPr>
            <a:r>
              <a:rPr lang="de" sz="1200" dirty="0">
                <a:latin typeface="Cambria"/>
                <a:ea typeface="Cambria"/>
                <a:cs typeface="Cambria"/>
                <a:sym typeface="Cambria"/>
              </a:rPr>
              <a:t>Interviewerin: Tálita, Beobachterin: Vera</a:t>
            </a:r>
          </a:p>
          <a:p>
            <a:pPr marL="342900" lvl="0" indent="-160020" rtl="0">
              <a:spcBef>
                <a:spcPts val="0"/>
              </a:spcBef>
              <a:buNone/>
            </a:pPr>
            <a:r>
              <a:rPr lang="de" sz="1200" u="sng" dirty="0">
                <a:latin typeface="Cambria"/>
                <a:ea typeface="Cambria"/>
                <a:cs typeface="Cambria"/>
                <a:sym typeface="Cambria"/>
              </a:rPr>
              <a:t>Ort</a:t>
            </a:r>
          </a:p>
          <a:p>
            <a:pPr marL="342900" lvl="0" indent="-22987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de-DE" sz="1200" dirty="0" smtClean="0"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22987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160020" rtl="0">
              <a:spcBef>
                <a:spcPts val="0"/>
              </a:spcBef>
              <a:buNone/>
            </a:pPr>
            <a:r>
              <a:rPr lang="de" sz="1200" u="sng" dirty="0">
                <a:latin typeface="Cambria"/>
                <a:ea typeface="Cambria"/>
                <a:cs typeface="Cambria"/>
                <a:sym typeface="Cambria"/>
              </a:rPr>
              <a:t>Gesprächspartner</a:t>
            </a:r>
            <a:r>
              <a:rPr lang="de" sz="1200" dirty="0"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marL="342900" lvl="0" indent="-160020">
              <a:spcBef>
                <a:spcPts val="0"/>
              </a:spcBef>
              <a:buNone/>
            </a:pPr>
            <a:r>
              <a:rPr lang="de" sz="1200" dirty="0">
                <a:latin typeface="Cambria"/>
                <a:ea typeface="Cambria"/>
                <a:cs typeface="Cambria"/>
                <a:sym typeface="Cambria"/>
              </a:rPr>
              <a:t>männlich, 28, Mitarbeiter bei BMW, </a:t>
            </a:r>
          </a:p>
          <a:p>
            <a:pPr marL="342900" lvl="0" indent="-160020" rtl="0">
              <a:spcBef>
                <a:spcPts val="0"/>
              </a:spcBef>
              <a:buNone/>
            </a:pPr>
            <a:r>
              <a:rPr lang="de" sz="1200" dirty="0">
                <a:latin typeface="Cambria"/>
                <a:ea typeface="Cambria"/>
                <a:cs typeface="Cambria"/>
                <a:sym typeface="Cambria"/>
              </a:rPr>
              <a:t>aus Indien</a:t>
            </a:r>
          </a:p>
          <a:p>
            <a:pPr lvl="0" indent="-166688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 sz="1200" u="sng" dirty="0">
                <a:latin typeface="Cambria"/>
                <a:ea typeface="Cambria"/>
                <a:cs typeface="Cambria"/>
                <a:sym typeface="Cambria"/>
              </a:rPr>
              <a:t>Themen des Interviews</a:t>
            </a:r>
          </a:p>
          <a:p>
            <a:pPr lvl="0" indent="-166688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 sz="1200" dirty="0">
                <a:latin typeface="Cambria"/>
                <a:ea typeface="Cambria"/>
                <a:cs typeface="Cambria"/>
                <a:sym typeface="Cambria"/>
              </a:rPr>
              <a:t>Unterschiede in der Arbeitswelt, </a:t>
            </a:r>
          </a:p>
          <a:p>
            <a:pPr lvl="0" indent="-166688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 sz="1200" dirty="0">
                <a:latin typeface="Cambria"/>
                <a:ea typeface="Cambria"/>
                <a:cs typeface="Cambria"/>
                <a:sym typeface="Cambria"/>
              </a:rPr>
              <a:t>Glaubenssätze und deren Hinterfragung</a:t>
            </a:r>
          </a:p>
          <a:p>
            <a:pPr marL="342900" lvl="0" indent="-160020" rtl="0">
              <a:spcBef>
                <a:spcPts val="0"/>
              </a:spcBef>
              <a:buNone/>
            </a:pPr>
            <a:r>
              <a:rPr lang="de" sz="1200" u="sng" dirty="0">
                <a:latin typeface="Cambria"/>
                <a:ea typeface="Cambria"/>
                <a:cs typeface="Cambria"/>
                <a:sym typeface="Cambria"/>
              </a:rPr>
              <a:t>Atmosphäre</a:t>
            </a:r>
            <a:r>
              <a:rPr lang="de" sz="1200" dirty="0">
                <a:latin typeface="Cambria"/>
                <a:ea typeface="Cambria"/>
                <a:cs typeface="Cambria"/>
                <a:sym typeface="Cambria"/>
              </a:rPr>
              <a:t>	</a:t>
            </a:r>
          </a:p>
          <a:p>
            <a:pPr marL="342900" lvl="0" indent="-160020">
              <a:spcBef>
                <a:spcPts val="0"/>
              </a:spcBef>
              <a:buNone/>
            </a:pPr>
            <a:r>
              <a:rPr lang="de" sz="1200" dirty="0">
                <a:latin typeface="Cambria"/>
                <a:ea typeface="Cambria"/>
                <a:cs typeface="Cambria"/>
                <a:sym typeface="Cambria"/>
              </a:rPr>
              <a:t>anfangs verhalten (Arme verschränkte),</a:t>
            </a:r>
          </a:p>
          <a:p>
            <a:pPr marL="342900" lvl="0" indent="-160020" rtl="0">
              <a:spcBef>
                <a:spcPts val="0"/>
              </a:spcBef>
              <a:buNone/>
            </a:pPr>
            <a:r>
              <a:rPr lang="de" sz="1200" dirty="0">
                <a:latin typeface="Cambria"/>
                <a:ea typeface="Cambria"/>
                <a:cs typeface="Cambria"/>
                <a:sym typeface="Cambria"/>
              </a:rPr>
              <a:t>dann offene, lebendige und lustige Atmosphäre</a:t>
            </a:r>
          </a:p>
        </p:txBody>
      </p:sp>
      <p:pic>
        <p:nvPicPr>
          <p:cNvPr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48" y="1785932"/>
            <a:ext cx="531475" cy="2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800" y="63900"/>
            <a:ext cx="1083826" cy="113365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/>
          <p:nvPr/>
        </p:nvSpPr>
        <p:spPr>
          <a:xfrm>
            <a:off x="5015900" y="1014700"/>
            <a:ext cx="4000200" cy="40122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 sz="1200" b="1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4. Wissensanalyse/ Interpretation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200" b="1" u="sng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"when I was in India I was Atheist" vs. "just being here, I am following my religion, my way of living" </a:t>
            </a:r>
            <a:r>
              <a:rPr lang="de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→ Religionsfindung durch Aufenthalt in Deutschland</a:t>
            </a:r>
            <a:r>
              <a:rPr lang="de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	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de" sz="1200">
                <a:latin typeface="Cambria"/>
                <a:ea typeface="Cambria"/>
                <a:cs typeface="Cambria"/>
                <a:sym typeface="Cambria"/>
              </a:rPr>
              <a:t>“I would be just living like a German. I need my privacy and i will just mind my own business..." </a:t>
            </a:r>
            <a:r>
              <a:rPr lang="de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→ </a:t>
            </a:r>
            <a:r>
              <a:rPr lang="de" sz="1200" b="1">
                <a:latin typeface="Cambria"/>
                <a:ea typeface="Cambria"/>
                <a:cs typeface="Cambria"/>
                <a:sym typeface="Cambria"/>
              </a:rPr>
              <a:t>Neuorientierung Individualismus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sz="1200" b="1">
              <a:latin typeface="Cambria"/>
              <a:ea typeface="Cambria"/>
              <a:cs typeface="Cambria"/>
              <a:sym typeface="Cambria"/>
            </a:endParaRP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de" sz="1200">
                <a:latin typeface="Cambria"/>
                <a:ea typeface="Cambria"/>
                <a:cs typeface="Cambria"/>
                <a:sym typeface="Cambria"/>
              </a:rPr>
              <a:t>"coming to one thing, it is not necessary to cover your face like this" + “they come from the north part of India. [...]” </a:t>
            </a:r>
            <a:r>
              <a:rPr lang="de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→</a:t>
            </a:r>
            <a:r>
              <a:rPr lang="de" sz="1200" b="1">
                <a:latin typeface="Cambria"/>
                <a:ea typeface="Cambria"/>
                <a:cs typeface="Cambria"/>
                <a:sym typeface="Cambria"/>
              </a:rPr>
              <a:t> Kritik an der Tradition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sz="1100" b="1">
              <a:latin typeface="Cambria"/>
              <a:ea typeface="Cambria"/>
              <a:cs typeface="Cambria"/>
              <a:sym typeface="Cambria"/>
            </a:endParaRP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de"/>
              <a:t>2. Datenauswertung  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430200" y="1126600"/>
            <a:ext cx="8229600" cy="3543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indent="-166688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 sz="1400" b="1" dirty="0">
                <a:latin typeface="Cambria"/>
                <a:ea typeface="Cambria"/>
                <a:cs typeface="Cambria"/>
                <a:sym typeface="Cambria"/>
              </a:rPr>
              <a:t>Interview 3</a:t>
            </a:r>
          </a:p>
          <a:p>
            <a:pPr marL="342900" lvl="0" indent="-160020" rtl="0">
              <a:spcBef>
                <a:spcPts val="0"/>
              </a:spcBef>
              <a:buNone/>
            </a:pPr>
            <a:r>
              <a:rPr lang="de" sz="1200" dirty="0">
                <a:latin typeface="Cambria"/>
                <a:ea typeface="Cambria"/>
                <a:cs typeface="Cambria"/>
                <a:sym typeface="Cambria"/>
              </a:rPr>
              <a:t>Interviewerin: Vera, Beobachterin: Sarina</a:t>
            </a:r>
          </a:p>
          <a:p>
            <a:pPr marL="342900" lvl="0" indent="-160020" rtl="0">
              <a:spcBef>
                <a:spcPts val="0"/>
              </a:spcBef>
              <a:buNone/>
            </a:pPr>
            <a:r>
              <a:rPr lang="de" sz="1200" u="sng" dirty="0">
                <a:latin typeface="Cambria"/>
                <a:ea typeface="Cambria"/>
                <a:cs typeface="Cambria"/>
                <a:sym typeface="Cambria"/>
              </a:rPr>
              <a:t>Ort</a:t>
            </a:r>
          </a:p>
          <a:p>
            <a:pPr marL="342900" lvl="0" indent="-22987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de-DE" sz="1200" dirty="0" smtClean="0"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22987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160020" rtl="0">
              <a:spcBef>
                <a:spcPts val="0"/>
              </a:spcBef>
              <a:buNone/>
            </a:pPr>
            <a:r>
              <a:rPr lang="de" sz="1200" u="sng" dirty="0">
                <a:latin typeface="Cambria"/>
                <a:ea typeface="Cambria"/>
                <a:cs typeface="Cambria"/>
                <a:sym typeface="Cambria"/>
              </a:rPr>
              <a:t>Gesprächspartner</a:t>
            </a:r>
            <a:r>
              <a:rPr lang="de" sz="1200" dirty="0"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marL="342900" lvl="0" indent="-160020">
              <a:spcBef>
                <a:spcPts val="0"/>
              </a:spcBef>
              <a:buNone/>
            </a:pPr>
            <a:r>
              <a:rPr lang="de" sz="1200" dirty="0">
                <a:latin typeface="Cambria"/>
                <a:ea typeface="Cambria"/>
                <a:cs typeface="Cambria"/>
                <a:sym typeface="Cambria"/>
              </a:rPr>
              <a:t>männlich, 38, aus Kabul, verheiratet, </a:t>
            </a:r>
          </a:p>
          <a:p>
            <a:pPr marL="342900" lvl="0" indent="-160020" rtl="0">
              <a:spcBef>
                <a:spcPts val="0"/>
              </a:spcBef>
              <a:buNone/>
            </a:pPr>
            <a:r>
              <a:rPr lang="de" sz="1200" dirty="0">
                <a:latin typeface="Cambria"/>
                <a:ea typeface="Cambria"/>
                <a:cs typeface="Cambria"/>
                <a:sym typeface="Cambria"/>
              </a:rPr>
              <a:t>Consultant in US-Unternehmen</a:t>
            </a:r>
          </a:p>
          <a:p>
            <a:pPr lvl="0" indent="-166688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 sz="1200" u="sng" dirty="0">
                <a:latin typeface="Cambria"/>
                <a:ea typeface="Cambria"/>
                <a:cs typeface="Cambria"/>
                <a:sym typeface="Cambria"/>
              </a:rPr>
              <a:t>Themen des Interviews</a:t>
            </a:r>
          </a:p>
          <a:p>
            <a:pPr lvl="0" indent="-166688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 sz="1200" dirty="0">
                <a:latin typeface="Cambria"/>
                <a:ea typeface="Cambria"/>
                <a:cs typeface="Cambria"/>
                <a:sym typeface="Cambria"/>
              </a:rPr>
              <a:t>Auswanderung, Familie, Religion / Tempel</a:t>
            </a:r>
          </a:p>
          <a:p>
            <a:pPr marL="342900" lvl="0" indent="-160020" rtl="0">
              <a:spcBef>
                <a:spcPts val="0"/>
              </a:spcBef>
              <a:buNone/>
            </a:pPr>
            <a:r>
              <a:rPr lang="de" sz="1200" u="sng" dirty="0">
                <a:latin typeface="Cambria"/>
                <a:ea typeface="Cambria"/>
                <a:cs typeface="Cambria"/>
                <a:sym typeface="Cambria"/>
              </a:rPr>
              <a:t>Atmosphäre</a:t>
            </a:r>
            <a:r>
              <a:rPr lang="de" sz="1200" dirty="0">
                <a:latin typeface="Cambria"/>
                <a:ea typeface="Cambria"/>
                <a:cs typeface="Cambria"/>
                <a:sym typeface="Cambria"/>
              </a:rPr>
              <a:t>	</a:t>
            </a:r>
          </a:p>
          <a:p>
            <a:pPr marL="342900" lvl="0" indent="-160020">
              <a:spcBef>
                <a:spcPts val="0"/>
              </a:spcBef>
              <a:buNone/>
            </a:pPr>
            <a:r>
              <a:rPr lang="de" sz="1200" dirty="0">
                <a:latin typeface="Cambria"/>
                <a:ea typeface="Cambria"/>
                <a:cs typeface="Cambria"/>
                <a:sym typeface="Cambria"/>
              </a:rPr>
              <a:t>anfangs und in Pausen holprig, insgesamt entspannt, </a:t>
            </a:r>
          </a:p>
          <a:p>
            <a:pPr marL="342900" lvl="0" indent="-160020" rtl="0">
              <a:spcBef>
                <a:spcPts val="0"/>
              </a:spcBef>
              <a:buNone/>
            </a:pPr>
            <a:r>
              <a:rPr lang="de" sz="1200" dirty="0">
                <a:latin typeface="Cambria"/>
                <a:ea typeface="Cambria"/>
                <a:cs typeface="Cambria"/>
                <a:sym typeface="Cambria"/>
              </a:rPr>
              <a:t>Gesprächspartner sehr präsent</a:t>
            </a:r>
          </a:p>
        </p:txBody>
      </p:sp>
      <p:pic>
        <p:nvPicPr>
          <p:cNvPr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48" y="1857370"/>
            <a:ext cx="531475" cy="2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800" y="63900"/>
            <a:ext cx="1083826" cy="113365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/>
          <p:nvPr/>
        </p:nvSpPr>
        <p:spPr>
          <a:xfrm>
            <a:off x="5015900" y="1014700"/>
            <a:ext cx="4000200" cy="40122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 sz="1200" b="1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4. Wissensanalyse/ Interpretation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200" b="1" u="sng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"den älteren helfen; möglichkeiten bieten, die er selbst als kind nicht hatte; miteinander helfen in alltagsthemen (arzt etc.); Abschiebung verhindern  </a:t>
            </a:r>
            <a:r>
              <a:rPr lang="de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→ Verein als Ort der Nächstenliebe und Unterstützung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wir (=hindus) treffen uns hier; "miteinander leben"; "neue ideen austauschen"; “in eigener Sprache unterhalten (hindu)" </a:t>
            </a:r>
            <a:r>
              <a:rPr lang="de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→ Tempel als Ort der alten Heimat</a:t>
            </a:r>
            <a:r>
              <a:rPr lang="de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	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de" sz="1200">
                <a:latin typeface="Cambria"/>
                <a:ea typeface="Cambria"/>
                <a:cs typeface="Cambria"/>
                <a:sym typeface="Cambria"/>
              </a:rPr>
              <a:t>“ich bin stolzer Bayer” vs. “die Deutschen” </a:t>
            </a:r>
            <a:r>
              <a:rPr lang="de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→</a:t>
            </a:r>
            <a:r>
              <a:rPr lang="de" sz="1200" b="1">
                <a:latin typeface="Cambria"/>
                <a:ea typeface="Cambria"/>
                <a:cs typeface="Cambria"/>
                <a:sym typeface="Cambria"/>
              </a:rPr>
              <a:t> widersprüchliche geografische Identifizierung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sz="1100" b="1">
              <a:latin typeface="Cambria"/>
              <a:ea typeface="Cambria"/>
              <a:cs typeface="Cambria"/>
              <a:sym typeface="Cambria"/>
            </a:endParaRP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de"/>
              <a:t>2. Datenauswertung  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457200" y="1114150"/>
            <a:ext cx="8229600" cy="3543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42900" lvl="0" indent="-160020">
              <a:spcBef>
                <a:spcPts val="0"/>
              </a:spcBef>
              <a:buNone/>
            </a:pPr>
            <a:r>
              <a:rPr lang="de" sz="1400" b="1" dirty="0">
                <a:latin typeface="Cambria"/>
                <a:ea typeface="Cambria"/>
                <a:cs typeface="Cambria"/>
                <a:sym typeface="Cambria"/>
              </a:rPr>
              <a:t>Interview 4</a:t>
            </a:r>
          </a:p>
          <a:p>
            <a:pPr marL="342900" lvl="0" indent="-160020" rtl="0">
              <a:spcBef>
                <a:spcPts val="0"/>
              </a:spcBef>
              <a:buNone/>
            </a:pPr>
            <a:r>
              <a:rPr lang="de" sz="1200" dirty="0">
                <a:latin typeface="Cambria"/>
                <a:ea typeface="Cambria"/>
                <a:cs typeface="Cambria"/>
                <a:sym typeface="Cambria"/>
              </a:rPr>
              <a:t>Interviewerin: Tálita, Beobachterin: Chiara</a:t>
            </a:r>
          </a:p>
          <a:p>
            <a:pPr marL="342900" lvl="0" indent="-160020" rtl="0">
              <a:spcBef>
                <a:spcPts val="0"/>
              </a:spcBef>
              <a:buNone/>
            </a:pPr>
            <a:r>
              <a:rPr lang="de" sz="1200" u="sng" dirty="0">
                <a:latin typeface="Cambria"/>
                <a:ea typeface="Cambria"/>
                <a:cs typeface="Cambria"/>
                <a:sym typeface="Cambria"/>
              </a:rPr>
              <a:t>Ort</a:t>
            </a:r>
          </a:p>
          <a:p>
            <a:pPr marL="342900" lvl="0" indent="-22987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160020" rtl="0">
              <a:spcBef>
                <a:spcPts val="0"/>
              </a:spcBef>
              <a:buNone/>
            </a:pPr>
            <a:r>
              <a:rPr lang="de" sz="1200" u="sng" dirty="0">
                <a:latin typeface="Cambria"/>
                <a:ea typeface="Cambria"/>
                <a:cs typeface="Cambria"/>
                <a:sym typeface="Cambria"/>
              </a:rPr>
              <a:t>Gesprächspartner</a:t>
            </a:r>
            <a:r>
              <a:rPr lang="de" sz="1200" dirty="0"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marL="342900" lvl="0" indent="-160020" rtl="0">
              <a:spcBef>
                <a:spcPts val="0"/>
              </a:spcBef>
              <a:buNone/>
            </a:pPr>
            <a:r>
              <a:rPr lang="de" sz="1200" dirty="0">
                <a:latin typeface="Cambria"/>
                <a:ea typeface="Cambria"/>
                <a:cs typeface="Cambria"/>
                <a:sym typeface="Cambria"/>
              </a:rPr>
              <a:t>männlich</a:t>
            </a:r>
          </a:p>
          <a:p>
            <a:pPr lvl="0" indent="-166688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 sz="1200" u="sng" dirty="0">
                <a:latin typeface="Cambria"/>
                <a:ea typeface="Cambria"/>
                <a:cs typeface="Cambria"/>
                <a:sym typeface="Cambria"/>
              </a:rPr>
              <a:t>Themen des Interviews</a:t>
            </a:r>
          </a:p>
          <a:p>
            <a:pPr lvl="0" indent="-166688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 sz="1200" dirty="0">
                <a:latin typeface="Cambria"/>
                <a:ea typeface="Cambria"/>
                <a:cs typeface="Cambria"/>
                <a:sym typeface="Cambria"/>
              </a:rPr>
              <a:t>Religion als Kultur, Feierlichkeiten, </a:t>
            </a:r>
          </a:p>
          <a:p>
            <a:pPr lvl="0" indent="-166688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 sz="1200" dirty="0">
                <a:latin typeface="Cambria"/>
                <a:ea typeface="Cambria"/>
                <a:cs typeface="Cambria"/>
                <a:sym typeface="Cambria"/>
              </a:rPr>
              <a:t>Unterschiede Deutschland-Indien, Familie</a:t>
            </a:r>
          </a:p>
          <a:p>
            <a:pPr marL="342900" lvl="0" indent="-160020" rtl="0">
              <a:spcBef>
                <a:spcPts val="0"/>
              </a:spcBef>
              <a:buNone/>
            </a:pPr>
            <a:r>
              <a:rPr lang="de" sz="1200" u="sng" dirty="0">
                <a:latin typeface="Cambria"/>
                <a:ea typeface="Cambria"/>
                <a:cs typeface="Cambria"/>
                <a:sym typeface="Cambria"/>
              </a:rPr>
              <a:t>Atmosphäre</a:t>
            </a:r>
            <a:r>
              <a:rPr lang="de" sz="1200" dirty="0">
                <a:latin typeface="Cambria"/>
                <a:ea typeface="Cambria"/>
                <a:cs typeface="Cambria"/>
                <a:sym typeface="Cambria"/>
              </a:rPr>
              <a:t>	</a:t>
            </a:r>
          </a:p>
          <a:p>
            <a:pPr marL="342900" lvl="0" indent="-160020">
              <a:spcBef>
                <a:spcPts val="0"/>
              </a:spcBef>
              <a:buNone/>
            </a:pPr>
            <a:r>
              <a:rPr lang="de" sz="1200" dirty="0">
                <a:latin typeface="Cambria"/>
                <a:ea typeface="Cambria"/>
                <a:cs typeface="Cambria"/>
                <a:sym typeface="Cambria"/>
              </a:rPr>
              <a:t>Zögerung am Anfang, erzählt dann gerne, </a:t>
            </a:r>
          </a:p>
          <a:p>
            <a:pPr marL="342900" lvl="0" indent="-160020">
              <a:spcBef>
                <a:spcPts val="0"/>
              </a:spcBef>
              <a:buNone/>
            </a:pPr>
            <a:r>
              <a:rPr lang="de" sz="1200" dirty="0">
                <a:latin typeface="Cambria"/>
                <a:ea typeface="Cambria"/>
                <a:cs typeface="Cambria"/>
                <a:sym typeface="Cambria"/>
              </a:rPr>
              <a:t>mit der Beherrschung der Sprache </a:t>
            </a:r>
          </a:p>
          <a:p>
            <a:pPr marL="342900" lvl="0" indent="-160020" rtl="0">
              <a:spcBef>
                <a:spcPts val="0"/>
              </a:spcBef>
              <a:buNone/>
            </a:pPr>
            <a:r>
              <a:rPr lang="de" sz="1200" dirty="0">
                <a:latin typeface="Cambria"/>
                <a:ea typeface="Cambria"/>
                <a:cs typeface="Cambria"/>
                <a:sym typeface="Cambria"/>
              </a:rPr>
              <a:t>ein wenig unsicher</a:t>
            </a:r>
          </a:p>
        </p:txBody>
      </p:sp>
      <p:pic>
        <p:nvPicPr>
          <p:cNvPr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525" y="1785932"/>
            <a:ext cx="474475" cy="2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800" y="63900"/>
            <a:ext cx="1083826" cy="113365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/>
          <p:nvPr/>
        </p:nvSpPr>
        <p:spPr>
          <a:xfrm>
            <a:off x="5025400" y="1063375"/>
            <a:ext cx="4044600" cy="38544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 sz="1200" b="1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4. Wissensanalyse/ Interpretation</a:t>
            </a: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"bei uns" vs. “nicht so wie hier” → </a:t>
            </a:r>
            <a:r>
              <a:rPr lang="de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Abgrenzung</a:t>
            </a: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Religion plus Kultur → </a:t>
            </a:r>
            <a:r>
              <a:rPr lang="de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Zusammenhängend</a:t>
            </a: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Hinduismus in der Erziehung plus Spiritualität in Indien → </a:t>
            </a:r>
            <a:r>
              <a:rPr lang="de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Hinduistische Spiritualität wichtig in der Erziehung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“Ich gehöre halt zu dieser Hinduismus als Religion” → </a:t>
            </a:r>
            <a:r>
              <a:rPr lang="de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Zugehörigkeitsgefühl zum Hinduismus</a:t>
            </a: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persönliches Erlebnis im Tempel in Indien, Frankfurt, Köln, London im Vergleich zum Tempel in München → </a:t>
            </a:r>
            <a:r>
              <a:rPr lang="de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Tempel als wichtiger Ort für die Ausübung eigener Religion</a:t>
            </a: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Shape 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325" y="2788350"/>
            <a:ext cx="1460375" cy="51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/>
          <p:nvPr/>
        </p:nvSpPr>
        <p:spPr>
          <a:xfrm>
            <a:off x="281075" y="1138325"/>
            <a:ext cx="6028800" cy="41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de" sz="2400">
                <a:latin typeface="Cambria"/>
                <a:ea typeface="Cambria"/>
                <a:cs typeface="Cambria"/>
                <a:sym typeface="Cambria"/>
              </a:rPr>
              <a:t>5. 	Kontrastiver Vergleich</a:t>
            </a:r>
          </a:p>
        </p:txBody>
      </p:sp>
      <p:pic>
        <p:nvPicPr>
          <p:cNvPr id="266" name="Shape 2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800" y="63900"/>
            <a:ext cx="1083826" cy="113365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/>
          <p:nvPr/>
        </p:nvSpPr>
        <p:spPr>
          <a:xfrm>
            <a:off x="4967152" y="2353075"/>
            <a:ext cx="1757400" cy="15039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4. Wissensanalyse/ Interpretation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-----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-----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-----</a:t>
            </a:r>
          </a:p>
        </p:txBody>
      </p:sp>
      <p:sp>
        <p:nvSpPr>
          <p:cNvPr id="268" name="Shape 268"/>
          <p:cNvSpPr/>
          <p:nvPr/>
        </p:nvSpPr>
        <p:spPr>
          <a:xfrm>
            <a:off x="6915129" y="2353075"/>
            <a:ext cx="1757400" cy="15039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4. Wissensanalyse/ Interpretation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-----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-----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-----</a:t>
            </a:r>
          </a:p>
        </p:txBody>
      </p:sp>
      <p:sp>
        <p:nvSpPr>
          <p:cNvPr id="269" name="Shape 269"/>
          <p:cNvSpPr/>
          <p:nvPr/>
        </p:nvSpPr>
        <p:spPr>
          <a:xfrm>
            <a:off x="3019176" y="2376075"/>
            <a:ext cx="1757400" cy="15039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4. Wissensanalyse/ Interpretation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-----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-----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-----</a:t>
            </a:r>
          </a:p>
        </p:txBody>
      </p:sp>
      <p:sp>
        <p:nvSpPr>
          <p:cNvPr id="270" name="Shape 270"/>
          <p:cNvSpPr/>
          <p:nvPr/>
        </p:nvSpPr>
        <p:spPr>
          <a:xfrm>
            <a:off x="1071200" y="2376075"/>
            <a:ext cx="1757400" cy="15039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4. Wissensanalyse/ Interpretation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-----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-----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-----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1294625" y="2005700"/>
            <a:ext cx="1500300" cy="28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 b="1">
                <a:solidFill>
                  <a:schemeClr val="dk1"/>
                </a:solidFill>
              </a:rPr>
              <a:t>Interview 1</a:t>
            </a:r>
          </a:p>
          <a:p>
            <a:pPr marL="0" lvl="0" indent="0">
              <a:spcBef>
                <a:spcPts val="0"/>
              </a:spcBef>
              <a:buNone/>
            </a:pPr>
            <a:endParaRPr b="1"/>
          </a:p>
        </p:txBody>
      </p:sp>
      <p:sp>
        <p:nvSpPr>
          <p:cNvPr id="272" name="Shape 272"/>
          <p:cNvSpPr txBox="1"/>
          <p:nvPr/>
        </p:nvSpPr>
        <p:spPr>
          <a:xfrm>
            <a:off x="5248100" y="2005700"/>
            <a:ext cx="1500300" cy="28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de" b="1">
                <a:solidFill>
                  <a:schemeClr val="dk1"/>
                </a:solidFill>
              </a:rPr>
              <a:t>Interview 3</a:t>
            </a:r>
          </a:p>
          <a:p>
            <a:pPr marL="0" lvl="0" indent="0" rtl="0">
              <a:spcBef>
                <a:spcPts val="0"/>
              </a:spcBef>
              <a:buNone/>
            </a:pPr>
            <a:endParaRPr b="1"/>
          </a:p>
        </p:txBody>
      </p:sp>
      <p:sp>
        <p:nvSpPr>
          <p:cNvPr id="273" name="Shape 273"/>
          <p:cNvSpPr txBox="1"/>
          <p:nvPr/>
        </p:nvSpPr>
        <p:spPr>
          <a:xfrm>
            <a:off x="3300125" y="2005700"/>
            <a:ext cx="1500300" cy="28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de" b="1">
                <a:solidFill>
                  <a:schemeClr val="dk1"/>
                </a:solidFill>
              </a:rPr>
              <a:t>Interview 2</a:t>
            </a:r>
          </a:p>
          <a:p>
            <a:pPr marL="0" lvl="0" indent="0" rtl="0">
              <a:spcBef>
                <a:spcPts val="0"/>
              </a:spcBef>
              <a:buNone/>
            </a:pPr>
            <a:endParaRPr b="1"/>
          </a:p>
        </p:txBody>
      </p:sp>
      <p:sp>
        <p:nvSpPr>
          <p:cNvPr id="274" name="Shape 274"/>
          <p:cNvSpPr txBox="1"/>
          <p:nvPr/>
        </p:nvSpPr>
        <p:spPr>
          <a:xfrm>
            <a:off x="7153100" y="2005700"/>
            <a:ext cx="1500300" cy="28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de" b="1">
                <a:solidFill>
                  <a:schemeClr val="dk1"/>
                </a:solidFill>
              </a:rPr>
              <a:t>Interview 4</a:t>
            </a:r>
          </a:p>
          <a:p>
            <a:pPr marL="0" lvl="0" indent="0" rtl="0">
              <a:spcBef>
                <a:spcPts val="0"/>
              </a:spcBef>
              <a:buNone/>
            </a:pPr>
            <a:endParaRPr b="1"/>
          </a:p>
        </p:txBody>
      </p:sp>
      <p:sp>
        <p:nvSpPr>
          <p:cNvPr id="15" name="Shape 1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de" dirty="0"/>
              <a:t>2. Datenauswertung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de"/>
              <a:t>2. Datenauswertung</a:t>
            </a:r>
          </a:p>
        </p:txBody>
      </p:sp>
      <p:pic>
        <p:nvPicPr>
          <p:cNvPr id="280" name="Shape 2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8175" y="1230750"/>
            <a:ext cx="2553600" cy="19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75" y="1146650"/>
            <a:ext cx="2028624" cy="15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2525" y="1198725"/>
            <a:ext cx="3146520" cy="2359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de"/>
              <a:t>2. Datenauswertung</a:t>
            </a:r>
          </a:p>
        </p:txBody>
      </p:sp>
      <p:pic>
        <p:nvPicPr>
          <p:cNvPr id="288" name="Shape 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6099" y="1312397"/>
            <a:ext cx="2003924" cy="1502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/>
          <p:cNvPicPr preferRelativeResize="0"/>
          <p:nvPr/>
        </p:nvPicPr>
        <p:blipFill rotWithShape="1">
          <a:blip r:embed="rId4">
            <a:alphaModFix/>
          </a:blip>
          <a:srcRect l="10939" t="2877" r="12237" b="2451"/>
          <a:stretch/>
        </p:blipFill>
        <p:spPr>
          <a:xfrm>
            <a:off x="5479576" y="1269550"/>
            <a:ext cx="3344598" cy="309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3150" y="2927525"/>
            <a:ext cx="2367851" cy="177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37900" y="2927525"/>
            <a:ext cx="1480323" cy="1973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 rotWithShape="1">
          <a:blip r:embed="rId7">
            <a:alphaModFix/>
          </a:blip>
          <a:srcRect b="8172"/>
          <a:stretch/>
        </p:blipFill>
        <p:spPr>
          <a:xfrm>
            <a:off x="293700" y="1269550"/>
            <a:ext cx="2306749" cy="158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/>
        </p:nvSpPr>
        <p:spPr>
          <a:xfrm>
            <a:off x="858400" y="836550"/>
            <a:ext cx="6028800" cy="41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de" sz="2400">
                <a:latin typeface="Cambria"/>
                <a:ea typeface="Cambria"/>
                <a:cs typeface="Cambria"/>
                <a:sym typeface="Cambria"/>
              </a:rPr>
              <a:t>5. 	Kontrastiver Vergleich </a:t>
            </a:r>
          </a:p>
        </p:txBody>
      </p:sp>
      <p:pic>
        <p:nvPicPr>
          <p:cNvPr id="299" name="Shape 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800" y="63900"/>
            <a:ext cx="1083826" cy="113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Shape 3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4402" y="1341873"/>
            <a:ext cx="4091446" cy="374412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Shape 301"/>
          <p:cNvSpPr/>
          <p:nvPr/>
        </p:nvSpPr>
        <p:spPr>
          <a:xfrm>
            <a:off x="3529600" y="2112500"/>
            <a:ext cx="2230500" cy="2230800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1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de" dirty="0"/>
              <a:t>2. Datenauswertung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/>
        </p:nvSpPr>
        <p:spPr>
          <a:xfrm>
            <a:off x="766575" y="845075"/>
            <a:ext cx="6028800" cy="41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de" sz="2400" dirty="0">
                <a:latin typeface="Cambria"/>
                <a:ea typeface="Cambria"/>
                <a:cs typeface="Cambria"/>
                <a:sym typeface="Cambria"/>
              </a:rPr>
              <a:t>5. 	Kontrastiver Vergleich </a:t>
            </a:r>
          </a:p>
        </p:txBody>
      </p:sp>
      <p:pic>
        <p:nvPicPr>
          <p:cNvPr id="308" name="Shape 3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75" y="46775"/>
            <a:ext cx="1083826" cy="113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1775" y="1281709"/>
            <a:ext cx="4456100" cy="37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de" dirty="0"/>
              <a:t>2. Datenauswertung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de" dirty="0" smtClean="0"/>
              <a:t>3. Erste </a:t>
            </a:r>
            <a:r>
              <a:rPr lang="de" dirty="0"/>
              <a:t>Antworten auf Forschungsfrage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543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42900" lvl="0" indent="-160020">
              <a:spcBef>
                <a:spcPts val="0"/>
              </a:spcBef>
              <a:buNone/>
            </a:pPr>
            <a:endParaRPr sz="2400" i="1"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160020">
              <a:spcBef>
                <a:spcPts val="0"/>
              </a:spcBef>
              <a:buNone/>
            </a:pPr>
            <a:r>
              <a:rPr lang="de" sz="2400" b="1" i="1">
                <a:latin typeface="Cambria"/>
                <a:ea typeface="Cambria"/>
                <a:cs typeface="Cambria"/>
                <a:sym typeface="Cambria"/>
              </a:rPr>
              <a:t>“Anhand welcher Merkmale lässt sich die kulturelle Identität der Befragten rekonstruieren?”</a:t>
            </a:r>
          </a:p>
          <a:p>
            <a:pPr marL="342900" lvl="0" indent="-160020">
              <a:spcBef>
                <a:spcPts val="0"/>
              </a:spcBef>
              <a:buNone/>
            </a:pPr>
            <a:endParaRPr sz="2400" i="1"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16002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316" name="Shape 316"/>
          <p:cNvSpPr txBox="1"/>
          <p:nvPr/>
        </p:nvSpPr>
        <p:spPr>
          <a:xfrm>
            <a:off x="986200" y="2601200"/>
            <a:ext cx="7453500" cy="230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 sz="1800"/>
              <a:t>Identifizierung mit Hinduismus als Religion und Kultur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 sz="1800"/>
              <a:t>Intensivierung / Neuorientierung der Religion durch Aufenthalt in Deutschland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 sz="1800"/>
              <a:t>Zugehörigkeits- und Gemeinschaftsgefühl mit dem Tempel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 sz="1800"/>
              <a:t>Wir-Gefühl und kollektivistisches Denken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 sz="1800"/>
              <a:t>Tempel als Symbol für “alte Heimat” (=Herkunft)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de" sz="1800"/>
              <a:t>“Wir” und “die anderen”</a:t>
            </a:r>
          </a:p>
          <a:p>
            <a:pPr marL="0" lvl="0" indent="0">
              <a:spcBef>
                <a:spcPts val="0"/>
              </a:spcBef>
              <a:buNone/>
            </a:pPr>
            <a:endParaRPr sz="1800"/>
          </a:p>
          <a:p>
            <a:pPr marL="0" lvl="0" indent="0">
              <a:spcBef>
                <a:spcPts val="0"/>
              </a:spcBef>
              <a:buNone/>
            </a:pPr>
            <a:endParaRPr sz="1800"/>
          </a:p>
          <a:p>
            <a:pPr marL="0" lvl="0" indent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317" name="Shape 3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800" y="63900"/>
            <a:ext cx="1083826" cy="113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de"/>
              <a:t>Agenda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1924200" y="1197550"/>
            <a:ext cx="6176400" cy="406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de" sz="2400">
                <a:latin typeface="Cambria"/>
                <a:ea typeface="Cambria"/>
                <a:cs typeface="Cambria"/>
                <a:sym typeface="Cambria"/>
              </a:rPr>
              <a:t>TEAM Zusammenarbeit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de" sz="2400">
                <a:latin typeface="Cambria"/>
                <a:ea typeface="Cambria"/>
                <a:cs typeface="Cambria"/>
                <a:sym typeface="Cambria"/>
              </a:rPr>
              <a:t>Datenauswertung - Interviews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Cambria"/>
              <a:buAutoNum type="arabicPeriod"/>
            </a:pPr>
            <a:r>
              <a:rPr lang="de" sz="2400">
                <a:latin typeface="Cambria"/>
                <a:ea typeface="Cambria"/>
                <a:cs typeface="Cambria"/>
                <a:sym typeface="Cambria"/>
              </a:rPr>
              <a:t>Erste Antworten auf Forschungsfrage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de" sz="2400">
                <a:latin typeface="Cambria"/>
                <a:ea typeface="Cambria"/>
                <a:cs typeface="Cambria"/>
                <a:sym typeface="Cambria"/>
              </a:rPr>
              <a:t>Learnings</a:t>
            </a:r>
          </a:p>
          <a:p>
            <a:pPr marL="457200" lvl="0" indent="-381000" rtl="0">
              <a:spcBef>
                <a:spcPts val="0"/>
              </a:spcBef>
              <a:buSzPts val="2400"/>
              <a:buAutoNum type="arabicPeriod"/>
            </a:pPr>
            <a:r>
              <a:rPr lang="de" sz="2400">
                <a:latin typeface="Cambria"/>
                <a:ea typeface="Cambria"/>
                <a:cs typeface="Cambria"/>
                <a:sym typeface="Cambria"/>
              </a:rPr>
              <a:t>Next Steps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800" y="63900"/>
            <a:ext cx="1083826" cy="113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de" dirty="0"/>
              <a:t>4</a:t>
            </a:r>
            <a:r>
              <a:rPr lang="de" dirty="0" smtClean="0"/>
              <a:t>. </a:t>
            </a:r>
            <a:r>
              <a:rPr lang="de" dirty="0"/>
              <a:t>Learnings</a:t>
            </a:r>
          </a:p>
        </p:txBody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543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SzPts val="1600"/>
              <a:buChar char="-"/>
            </a:pPr>
            <a:r>
              <a:rPr lang="de" sz="1600">
                <a:latin typeface="Arial"/>
                <a:ea typeface="Arial"/>
                <a:cs typeface="Arial"/>
                <a:sym typeface="Arial"/>
              </a:rPr>
              <a:t>Datenauswertung wurde dem Rahmen angemessen vereinfacht und strukturiert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buSzPts val="1600"/>
              <a:buChar char="-"/>
            </a:pPr>
            <a:r>
              <a:rPr lang="de" sz="1600">
                <a:latin typeface="Arial"/>
                <a:ea typeface="Arial"/>
                <a:cs typeface="Arial"/>
                <a:sym typeface="Arial"/>
              </a:rPr>
              <a:t>Datenauswertungsblatt mit Schritten 1.-4. extrem hilfreich und übersichtlich für Datenauswertung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buSzPts val="1600"/>
              <a:buFont typeface="Arial"/>
              <a:buChar char="-"/>
            </a:pPr>
            <a:r>
              <a:rPr lang="de" sz="1600">
                <a:latin typeface="Arial"/>
                <a:ea typeface="Arial"/>
                <a:cs typeface="Arial"/>
                <a:sym typeface="Arial"/>
              </a:rPr>
              <a:t>Motivation durch Teamvollständigkeit und Proaktivität</a:t>
            </a:r>
          </a:p>
        </p:txBody>
      </p:sp>
      <p:pic>
        <p:nvPicPr>
          <p:cNvPr id="324" name="Shape 3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800" y="63900"/>
            <a:ext cx="1083826" cy="113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de" dirty="0"/>
              <a:t>5</a:t>
            </a:r>
            <a:r>
              <a:rPr lang="de" dirty="0" smtClean="0"/>
              <a:t>. </a:t>
            </a:r>
            <a:r>
              <a:rPr lang="de" dirty="0"/>
              <a:t>Next Steps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543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" sz="1800"/>
              <a:t>Datenauswertung Schritt 6: Entwicklung eines theoretischen Modells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" sz="1800"/>
              <a:t>Vorbereitung Abschlusspräsentation 05.01.2018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de" sz="1800"/>
              <a:t>Projektbericht (Team)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ts val="1800"/>
              <a:buChar char="-"/>
            </a:pPr>
            <a:r>
              <a:rPr lang="de" sz="1800"/>
              <a:t>Selbstreflexion (jeder einzeln)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80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de" sz="1800" b="1"/>
              <a:t/>
            </a:r>
            <a:br>
              <a:rPr lang="de" sz="1800" b="1"/>
            </a:br>
            <a:r>
              <a:rPr lang="de" sz="1800" b="1"/>
              <a:t>Fragen an Dozentinnen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" sz="1800"/>
              <a:t>Können Mahara Grafiken (Bsp. Strukturplan, Zielpyramide) für den Projektbericht verwendet werden?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ts val="1800"/>
              <a:buChar char="-"/>
            </a:pPr>
            <a:r>
              <a:rPr lang="de" sz="1800"/>
              <a:t>Vorgehen Schritt 6</a:t>
            </a:r>
          </a:p>
        </p:txBody>
      </p:sp>
      <p:pic>
        <p:nvPicPr>
          <p:cNvPr id="331" name="Shape 3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800" y="63900"/>
            <a:ext cx="1083826" cy="113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457200" rtl="0">
              <a:spcBef>
                <a:spcPts val="0"/>
              </a:spcBef>
              <a:buSzPts val="3600"/>
              <a:buAutoNum type="arabicPeriod"/>
            </a:pPr>
            <a:r>
              <a:rPr lang="de" sz="3600"/>
              <a:t>Team Zusammenarbeit</a:t>
            </a: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800" y="63900"/>
            <a:ext cx="1083826" cy="113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2763" y="909053"/>
            <a:ext cx="5348371" cy="377532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/>
          <p:nvPr/>
        </p:nvSpPr>
        <p:spPr>
          <a:xfrm>
            <a:off x="1803400" y="3687025"/>
            <a:ext cx="5747100" cy="45930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026" name="Picture 2" descr="C:\Users\Shani\AppData\Local\Microsoft\Windows\Temporary Internet Files\Content.IE5\00UV9E1G\IMG-20171209-WA00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5856" y="1203598"/>
            <a:ext cx="3098147" cy="2321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de" dirty="0"/>
              <a:t>2. Datenauswertung 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57200" y="944725"/>
            <a:ext cx="8360100" cy="391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42900" lvl="0" indent="-160020" rtl="0">
              <a:spcBef>
                <a:spcPts val="0"/>
              </a:spcBef>
              <a:buNone/>
            </a:pPr>
            <a:r>
              <a:rPr lang="de" sz="2400" dirty="0" smtClean="0">
                <a:latin typeface="Cambria"/>
                <a:ea typeface="Cambria"/>
                <a:cs typeface="Cambria"/>
                <a:sym typeface="Cambria"/>
              </a:rPr>
              <a:t>  Theorie </a:t>
            </a:r>
            <a:r>
              <a:rPr lang="de" sz="2400" dirty="0">
                <a:latin typeface="Cambria"/>
                <a:ea typeface="Cambria"/>
                <a:cs typeface="Cambria"/>
                <a:sym typeface="Cambria"/>
              </a:rPr>
              <a:t>von Fritz Schütze:</a:t>
            </a:r>
          </a:p>
          <a:p>
            <a:pPr marL="342900" lvl="0" indent="-160020" rtl="0">
              <a:spcBef>
                <a:spcPts val="0"/>
              </a:spcBef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160020" rtl="0">
              <a:spcBef>
                <a:spcPts val="0"/>
              </a:spcBef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160020" rtl="0">
              <a:spcBef>
                <a:spcPts val="0"/>
              </a:spcBef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800" y="63900"/>
            <a:ext cx="1083826" cy="113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0600" y="1557375"/>
            <a:ext cx="5887073" cy="35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/>
          <p:nvPr/>
        </p:nvSpPr>
        <p:spPr>
          <a:xfrm>
            <a:off x="6710125" y="4159400"/>
            <a:ext cx="1537500" cy="984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de" dirty="0"/>
              <a:t>2. Datenauswertung 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1425" y="1763675"/>
            <a:ext cx="2014450" cy="326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54100" y="1707475"/>
            <a:ext cx="2529500" cy="332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281075" y="1138325"/>
            <a:ext cx="3506400" cy="41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ts val="2400"/>
              <a:buFont typeface="Cambria"/>
              <a:buAutoNum type="arabicPeriod"/>
            </a:pPr>
            <a:r>
              <a:rPr lang="de" sz="2400">
                <a:latin typeface="Cambria"/>
                <a:ea typeface="Cambria"/>
                <a:cs typeface="Cambria"/>
                <a:sym typeface="Cambria"/>
              </a:rPr>
              <a:t>Formale Textanalyse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0800" y="63900"/>
            <a:ext cx="1083826" cy="113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 l="1019"/>
          <a:stretch/>
        </p:blipFill>
        <p:spPr>
          <a:xfrm>
            <a:off x="2375000" y="2042150"/>
            <a:ext cx="4581825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/>
          <p:nvPr/>
        </p:nvSpPr>
        <p:spPr>
          <a:xfrm>
            <a:off x="210800" y="2231650"/>
            <a:ext cx="7609800" cy="414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de"/>
              <a:t>Erzähl Segmente</a:t>
            </a:r>
          </a:p>
        </p:txBody>
      </p:sp>
      <p:sp>
        <p:nvSpPr>
          <p:cNvPr id="180" name="Shape 180"/>
          <p:cNvSpPr/>
          <p:nvPr/>
        </p:nvSpPr>
        <p:spPr>
          <a:xfrm>
            <a:off x="210800" y="3069850"/>
            <a:ext cx="7609800" cy="414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de"/>
              <a:t>Texttyp</a:t>
            </a:r>
          </a:p>
        </p:txBody>
      </p:sp>
      <p:sp>
        <p:nvSpPr>
          <p:cNvPr id="181" name="Shape 181"/>
          <p:cNvSpPr/>
          <p:nvPr/>
        </p:nvSpPr>
        <p:spPr>
          <a:xfrm>
            <a:off x="210800" y="3984250"/>
            <a:ext cx="7609800" cy="414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de"/>
              <a:t>Rahmenschaltelement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281075" y="1138325"/>
            <a:ext cx="3506400" cy="41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ts val="2400"/>
              <a:buFont typeface="Cambria"/>
              <a:buAutoNum type="arabicPeriod"/>
            </a:pPr>
            <a:r>
              <a:rPr lang="de" sz="2400">
                <a:latin typeface="Cambria"/>
                <a:ea typeface="Cambria"/>
                <a:cs typeface="Cambria"/>
                <a:sym typeface="Cambria"/>
              </a:rPr>
              <a:t>Formale Textanalyse</a:t>
            </a:r>
          </a:p>
        </p:txBody>
      </p:sp>
      <p:sp>
        <p:nvSpPr>
          <p:cNvPr id="183" name="Shape 183"/>
          <p:cNvSpPr/>
          <p:nvPr/>
        </p:nvSpPr>
        <p:spPr>
          <a:xfrm rot="-2700000">
            <a:off x="3199233" y="3791702"/>
            <a:ext cx="2933362" cy="759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/>
          <p:nvPr/>
        </p:nvSpPr>
        <p:spPr>
          <a:xfrm rot="-8100000">
            <a:off x="3111210" y="3903079"/>
            <a:ext cx="3109431" cy="759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85" name="Shape 1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800" y="63900"/>
            <a:ext cx="1083826" cy="113365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de" dirty="0"/>
              <a:t>2. Datenauswertung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de"/>
              <a:t>2. Datenauswertung </a:t>
            </a:r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800" y="63900"/>
            <a:ext cx="1083826" cy="113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1325" y="1063375"/>
            <a:ext cx="3064225" cy="394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1003825" y="1387925"/>
            <a:ext cx="1819500" cy="12714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de" sz="1200">
                <a:latin typeface="Cambria"/>
                <a:ea typeface="Cambria"/>
                <a:cs typeface="Cambria"/>
                <a:sym typeface="Cambria"/>
              </a:rPr>
              <a:t>1. Formale Textanalyse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de">
                <a:latin typeface="Cambria"/>
                <a:ea typeface="Cambria"/>
                <a:cs typeface="Cambria"/>
                <a:sym typeface="Cambria"/>
              </a:rPr>
              <a:t>-----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de">
                <a:latin typeface="Cambria"/>
                <a:ea typeface="Cambria"/>
                <a:cs typeface="Cambria"/>
                <a:sym typeface="Cambria"/>
              </a:rPr>
              <a:t>-----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de">
                <a:latin typeface="Cambria"/>
                <a:ea typeface="Cambria"/>
                <a:cs typeface="Cambria"/>
                <a:sym typeface="Cambria"/>
              </a:rPr>
              <a:t>-----</a:t>
            </a:r>
          </a:p>
        </p:txBody>
      </p:sp>
      <p:sp>
        <p:nvSpPr>
          <p:cNvPr id="198" name="Shape 198"/>
          <p:cNvSpPr/>
          <p:nvPr/>
        </p:nvSpPr>
        <p:spPr>
          <a:xfrm>
            <a:off x="1003825" y="2810850"/>
            <a:ext cx="1819500" cy="14001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de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2.  Strukturell inhaltliche Beschreibung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de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----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de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----</a:t>
            </a: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----</a:t>
            </a:r>
          </a:p>
          <a:p>
            <a:pPr marL="0" lvl="0" indent="0">
              <a:spcBef>
                <a:spcPts val="0"/>
              </a:spcBef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3558825" y="1387925"/>
            <a:ext cx="1819500" cy="282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de">
                <a:latin typeface="Cambria"/>
                <a:ea typeface="Cambria"/>
                <a:cs typeface="Cambria"/>
                <a:sym typeface="Cambria"/>
              </a:rPr>
              <a:t>3. Analytische Abstraktion</a:t>
            </a:r>
          </a:p>
          <a:p>
            <a:pPr marL="0" lvl="0" indent="0" rtl="0">
              <a:spcBef>
                <a:spcPts val="0"/>
              </a:spcBef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-69850" rt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6055575" y="1436900"/>
            <a:ext cx="1819500" cy="27741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4. Wissensanalyse/ Interpretation</a:t>
            </a: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-----</a:t>
            </a: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-----</a:t>
            </a: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-----</a:t>
            </a:r>
          </a:p>
        </p:txBody>
      </p:sp>
      <p:sp>
        <p:nvSpPr>
          <p:cNvPr id="201" name="Shape 201"/>
          <p:cNvSpPr/>
          <p:nvPr/>
        </p:nvSpPr>
        <p:spPr>
          <a:xfrm>
            <a:off x="2905325" y="2676775"/>
            <a:ext cx="451200" cy="13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 txBox="1"/>
          <p:nvPr/>
        </p:nvSpPr>
        <p:spPr>
          <a:xfrm>
            <a:off x="4152925" y="3309350"/>
            <a:ext cx="648600" cy="134100"/>
          </a:xfrm>
          <a:prstGeom prst="rect">
            <a:avLst/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 txBox="1"/>
          <p:nvPr/>
        </p:nvSpPr>
        <p:spPr>
          <a:xfrm>
            <a:off x="3798450" y="3530925"/>
            <a:ext cx="393600" cy="849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800" y="63900"/>
            <a:ext cx="1083826" cy="113365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/>
        </p:nvSpPr>
        <p:spPr>
          <a:xfrm>
            <a:off x="4293750" y="3530925"/>
            <a:ext cx="393600" cy="849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 txBox="1"/>
          <p:nvPr/>
        </p:nvSpPr>
        <p:spPr>
          <a:xfrm>
            <a:off x="4789050" y="3530925"/>
            <a:ext cx="393600" cy="849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 txBox="1"/>
          <p:nvPr/>
        </p:nvSpPr>
        <p:spPr>
          <a:xfrm>
            <a:off x="4158175" y="2130925"/>
            <a:ext cx="648600" cy="134100"/>
          </a:xfrm>
          <a:prstGeom prst="rect">
            <a:avLst/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sz="600"/>
          </a:p>
        </p:txBody>
      </p:sp>
      <p:sp>
        <p:nvSpPr>
          <p:cNvPr id="209" name="Shape 209"/>
          <p:cNvSpPr txBox="1"/>
          <p:nvPr/>
        </p:nvSpPr>
        <p:spPr>
          <a:xfrm>
            <a:off x="3803700" y="2352500"/>
            <a:ext cx="393600" cy="849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 txBox="1"/>
          <p:nvPr/>
        </p:nvSpPr>
        <p:spPr>
          <a:xfrm>
            <a:off x="4152925" y="2775950"/>
            <a:ext cx="648600" cy="134100"/>
          </a:xfrm>
          <a:prstGeom prst="rect">
            <a:avLst/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 txBox="1"/>
          <p:nvPr/>
        </p:nvSpPr>
        <p:spPr>
          <a:xfrm>
            <a:off x="3798450" y="2997525"/>
            <a:ext cx="393600" cy="849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 txBox="1"/>
          <p:nvPr/>
        </p:nvSpPr>
        <p:spPr>
          <a:xfrm>
            <a:off x="4789050" y="2997525"/>
            <a:ext cx="393600" cy="849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 txBox="1"/>
          <p:nvPr/>
        </p:nvSpPr>
        <p:spPr>
          <a:xfrm>
            <a:off x="4794300" y="2352500"/>
            <a:ext cx="393600" cy="849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 txBox="1"/>
          <p:nvPr/>
        </p:nvSpPr>
        <p:spPr>
          <a:xfrm>
            <a:off x="4293750" y="2997525"/>
            <a:ext cx="393600" cy="849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 txBox="1"/>
          <p:nvPr/>
        </p:nvSpPr>
        <p:spPr>
          <a:xfrm>
            <a:off x="4299000" y="2352500"/>
            <a:ext cx="393600" cy="849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1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de" dirty="0"/>
              <a:t>2. Datenauswertung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800" y="63900"/>
            <a:ext cx="1083826" cy="113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49951"/>
            <a:ext cx="8839200" cy="35264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de" dirty="0"/>
              <a:t>2. Datenauswertung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lligraphy">
  <a:themeElements>
    <a:clrScheme name="Calligraphy">
      <a:dk1>
        <a:srgbClr val="000000"/>
      </a:dk1>
      <a:lt1>
        <a:srgbClr val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744</Words>
  <Application>Microsoft Office PowerPoint</Application>
  <PresentationFormat>Bildschirmpräsentation (16:9)</PresentationFormat>
  <Paragraphs>203</Paragraphs>
  <Slides>21</Slides>
  <Notes>21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21</vt:i4>
      </vt:variant>
    </vt:vector>
  </HeadingPairs>
  <TitlesOfParts>
    <vt:vector size="23" baseType="lpstr">
      <vt:lpstr>Simple Light</vt:lpstr>
      <vt:lpstr>Calligraphy</vt:lpstr>
      <vt:lpstr>KULTURELLE IDENTITÄT im HARI OM TEMPEL e.V. München</vt:lpstr>
      <vt:lpstr>Agenda</vt:lpstr>
      <vt:lpstr>Team Zusammenarbeit</vt:lpstr>
      <vt:lpstr>2. Datenauswertung </vt:lpstr>
      <vt:lpstr>2. Datenauswertung </vt:lpstr>
      <vt:lpstr>2. Datenauswertung </vt:lpstr>
      <vt:lpstr>2. Datenauswertung </vt:lpstr>
      <vt:lpstr>2. Datenauswertung </vt:lpstr>
      <vt:lpstr>2. Datenauswertung </vt:lpstr>
      <vt:lpstr>2. Datenauswertung  </vt:lpstr>
      <vt:lpstr>2. Datenauswertung  </vt:lpstr>
      <vt:lpstr>2. Datenauswertung  </vt:lpstr>
      <vt:lpstr>2. Datenauswertung  </vt:lpstr>
      <vt:lpstr>2. Datenauswertung </vt:lpstr>
      <vt:lpstr>2. Datenauswertung</vt:lpstr>
      <vt:lpstr>2. Datenauswertung</vt:lpstr>
      <vt:lpstr>2. Datenauswertung </vt:lpstr>
      <vt:lpstr>2. Datenauswertung </vt:lpstr>
      <vt:lpstr>3. Erste Antworten auf Forschungsfrage</vt:lpstr>
      <vt:lpstr>4. Learnings</vt:lpstr>
      <vt:lpstr>5. Next Steps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KULTURELLE IDENTITÄT im HARI OM TEMPEL e.V. München</dc:title>
  <cp:lastModifiedBy>Shani</cp:lastModifiedBy>
  <cp:revision>5</cp:revision>
  <dcterms:modified xsi:type="dcterms:W3CDTF">2017-12-09T19:45:50Z</dcterms:modified>
</cp:coreProperties>
</file>