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http://www.afghan-hindu-germany.de/index.html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Abhängig von Zusage der Personen: Damit meine ich, dass wir noch nicht wissen welche Personen wir interviewen können. Somit wissen wir auch nicht ob das Frauen/Männer oder Personen sind, die schon länger in Deutschland leben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Phase 2: Akzeptanz - hier können wir 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 b="1">
                <a:solidFill>
                  <a:schemeClr val="dk1"/>
                </a:solidFill>
                <a:highlight>
                  <a:srgbClr val="FFFFFF"/>
                </a:highlight>
              </a:rPr>
              <a:t>Talita Horschutz: </a:t>
            </a:r>
            <a:r>
              <a:rPr lang="en-US" sz="1000">
                <a:solidFill>
                  <a:schemeClr val="dk1"/>
                </a:solidFill>
                <a:highlight>
                  <a:srgbClr val="FFFFFF"/>
                </a:highlight>
              </a:rPr>
              <a:t>Phase 2: hier können wir Gedanken machen zu eine echte Stimulus die wir in der Interview nutzen können</a:t>
            </a:r>
          </a:p>
          <a:p>
            <a:pPr marL="457200" lvl="0" indent="-292100" rtl="0">
              <a:spcBef>
                <a:spcPts val="640"/>
              </a:spcBef>
              <a:buClr>
                <a:schemeClr val="dk1"/>
              </a:buClr>
              <a:buSzPct val="100000"/>
              <a:buFont typeface="Cambria"/>
              <a:buChar char="-"/>
            </a:pPr>
            <a:r>
              <a:rPr lang="en-US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Raum schaffen für eine detaillierte Erzählung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Phase 2: Akzeptanz - hier können wir </a:t>
            </a:r>
          </a:p>
          <a:p>
            <a:pPr lvl="0">
              <a:spcBef>
                <a:spcPts val="0"/>
              </a:spcBef>
              <a:buNone/>
            </a:pPr>
            <a:r>
              <a:rPr lang="en-US" sz="1000" b="1">
                <a:solidFill>
                  <a:schemeClr val="dk1"/>
                </a:solidFill>
                <a:highlight>
                  <a:srgbClr val="FFFFFF"/>
                </a:highlight>
              </a:rPr>
              <a:t>Talita Horschutz: </a:t>
            </a:r>
            <a:r>
              <a:rPr lang="en-US" sz="1000">
                <a:solidFill>
                  <a:schemeClr val="dk1"/>
                </a:solidFill>
                <a:highlight>
                  <a:srgbClr val="FFFFFF"/>
                </a:highlight>
              </a:rPr>
              <a:t>Phase 2: hier können wir Gedanken machen zu eine echte Stimulus die wir in der Interview nutzen können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rPr lang="en-US" sz="900" i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Am Besten erst Mal, ausgesprochen im Gerät.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latin typeface="Cambria"/>
                <a:ea typeface="Cambria"/>
                <a:cs typeface="Cambria"/>
                <a:sym typeface="Cambria"/>
              </a:rPr>
              <a:t>8 -Grobsegmentierung. Da wir Groundedtheory benutzen werden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en-US">
                <a:solidFill>
                  <a:schemeClr val="dk1"/>
                </a:solidFill>
              </a:rPr>
              <a:t>Segmentierung der Lebensgeschichte.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Formale und Sprachliche Indikatoren, Pragmatische Brechung als Prinzip</a:t>
            </a:r>
          </a:p>
          <a:p>
            <a:pPr marL="457200" lvl="0" indent="-298450" rtl="0"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en-US">
                <a:solidFill>
                  <a:schemeClr val="dk1"/>
                </a:solidFill>
              </a:rPr>
              <a:t>Prozessverläufe können nacheinander oder gleichzeitig erfolgen.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Prozessstrukturen sollen aufgedeckt und herausgearbeitet werden</a:t>
            </a:r>
          </a:p>
          <a:p>
            <a:pPr marL="457200" lvl="0" indent="-298450" rtl="0"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en-US">
                <a:solidFill>
                  <a:schemeClr val="dk1"/>
                </a:solidFill>
              </a:rPr>
              <a:t>Bisherige Ergebnisse werden durch analytische Abstraktion zusammengeführt.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Die sequentiellen Ordnung von Prozessabläufen erfasst</a:t>
            </a:r>
          </a:p>
          <a:p>
            <a:pPr marL="457200" lvl="0" indent="-298450" rtl="0">
              <a:spcBef>
                <a:spcPts val="0"/>
              </a:spcBef>
              <a:buClr>
                <a:schemeClr val="dk1"/>
              </a:buClr>
              <a:buAutoNum type="arabicPeriod"/>
            </a:pPr>
            <a:r>
              <a:rPr lang="en-US">
                <a:solidFill>
                  <a:schemeClr val="dk1"/>
                </a:solidFill>
              </a:rPr>
              <a:t>Allgemein sind Menschen damit beschäftigt über Eigentheorien Sinn zu konstruieren.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Eigentheorien erhalten erst im abgelaufenen Ereignissen Bedeutung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5. Lösung von der Einzelfallanalyse des Interviews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minimaler und maximaler Vergleich mit weiteren Interviews die ähnliche Lebensgeschichten haben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6. Konstruktion eines theoretischen Modells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Eher nicht zeigen in der Präsentation - als Back Up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38000"/>
              </a:lnSpc>
              <a:spcBef>
                <a:spcPts val="1000"/>
              </a:spcBef>
              <a:buClr>
                <a:srgbClr val="666666"/>
              </a:buClr>
              <a:buSzPct val="25000"/>
              <a:buFont typeface="Cambria"/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Kulturelle Mehrfachzugehörigkeit: Personen greifen oft auf mehrere Kulturkreise zu,  je nach Kontext passen Menschen ihr Handeln an - situative Identitätskonstruktion (Bolton)</a:t>
            </a:r>
          </a:p>
          <a:p>
            <a:pPr lvl="0" rtl="0">
              <a:lnSpc>
                <a:spcPct val="138000"/>
              </a:lnSpc>
              <a:spcBef>
                <a:spcPts val="1000"/>
              </a:spcBef>
              <a:buClr>
                <a:srgbClr val="666666"/>
              </a:buClr>
              <a:buSzPct val="25000"/>
              <a:buFont typeface="Cambria"/>
              <a:buNone/>
            </a:pPr>
            <a:r>
              <a:rPr lang="en-US" sz="12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Geertz (1987) versteht Kultur als, all das was die Menschen in einer Gesellschaft produzieren und Deutungen geben. Er beschreibt „Menschliches Verhalten als symbolisches Handeln“.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Das narrative Interview ist eine qualitative Erhebungsmethode.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0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Problematik:</a:t>
            </a:r>
          </a:p>
          <a:p>
            <a:pPr marL="457200" lvl="0" indent="-2921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mbria"/>
              <a:buChar char="+"/>
            </a:pPr>
            <a:r>
              <a:rPr lang="en-US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Die Narrativierbarkeit: Der Informant soll möglichst viel erzählen</a:t>
            </a:r>
          </a:p>
          <a:p>
            <a:pPr marL="457200" lvl="0" indent="-2921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mbria"/>
              <a:buChar char="+"/>
            </a:pPr>
            <a:r>
              <a:rPr lang="en-US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Ethische Aspekte: Fehlender Vertrauensaufbau, </a:t>
            </a:r>
            <a:r>
              <a:rPr lang="en-US" sz="1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Vertraulichkeit und Vermeidung von Schaden des Informanten (Anonymität zusichern)</a:t>
            </a:r>
          </a:p>
          <a:p>
            <a:pPr marL="457200" lvl="0" indent="-2921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mbria"/>
              <a:buChar char="+"/>
            </a:pPr>
            <a:r>
              <a:rPr lang="en-US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Sprachbarrieren</a:t>
            </a:r>
          </a:p>
          <a:p>
            <a:pPr marL="457200" lvl="0" indent="-2921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ambria"/>
              <a:buChar char="+"/>
            </a:pPr>
            <a:r>
              <a:rPr lang="en-US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Ansprechen von Tabu-Themen</a:t>
            </a:r>
          </a:p>
          <a:p>
            <a:pPr marL="457200" lvl="0" indent="-292100" rtl="0">
              <a:spcBef>
                <a:spcPts val="640"/>
              </a:spcBef>
              <a:buClr>
                <a:schemeClr val="dk2"/>
              </a:buClr>
              <a:buSzPct val="100000"/>
              <a:buFont typeface="Cambria"/>
              <a:buChar char="+"/>
            </a:pPr>
            <a:r>
              <a:rPr lang="en-US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Kommunikative Interaktion: Sicherstellen, dass die sprachlichen Symbole verstanden werden (Sozialer Bedeutung und Nutzung von Wörter)</a:t>
            </a:r>
          </a:p>
          <a:p>
            <a:pPr marL="457200" lvl="0" indent="-292100" rtl="0">
              <a:spcBef>
                <a:spcPts val="640"/>
              </a:spcBef>
              <a:buClr>
                <a:schemeClr val="dk2"/>
              </a:buClr>
              <a:buSzPct val="100000"/>
              <a:buFont typeface="Cambria"/>
              <a:buChar char="+"/>
            </a:pPr>
            <a:r>
              <a:rPr lang="en-US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Datenfilterung</a:t>
            </a:r>
          </a:p>
          <a:p>
            <a:pPr marL="457200" lvl="0" indent="-292100" rtl="0">
              <a:spcBef>
                <a:spcPts val="640"/>
              </a:spcBef>
              <a:buClr>
                <a:schemeClr val="dk2"/>
              </a:buClr>
              <a:buSzPct val="100000"/>
              <a:buFont typeface="Cambria"/>
              <a:buChar char="+"/>
            </a:pPr>
            <a:r>
              <a:rPr lang="en-US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Logik der Handlung und der Darstellung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Interviewer hat weniger Einfluss auf die Erzählung, damit bleibt die Erhebung der empirischen Daten authentisch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>
                <a:latin typeface="Cambria"/>
                <a:ea typeface="Cambria"/>
                <a:cs typeface="Cambria"/>
                <a:sym typeface="Cambria"/>
              </a:rPr>
              <a:t>Vertraulichkeit und Vermeidung von Schaden des Informanten (Anonymität zusichern): Damit meint man, dass Informanten vllt. vertrauliche/persönliche Themen ansprechen. Diese soll man nicht nach außen geben sondern anonym halten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342900" lvl="0" indent="-229870" rtl="0">
              <a:spcBef>
                <a:spcPts val="64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Das Interview soll:</a:t>
            </a:r>
          </a:p>
          <a:p>
            <a:pPr marL="457200" lvl="0" indent="-292100" rtl="0">
              <a:spcBef>
                <a:spcPts val="640"/>
              </a:spcBef>
              <a:buClr>
                <a:schemeClr val="dk2"/>
              </a:buClr>
              <a:buSzPct val="100000"/>
              <a:buFont typeface="Cambria"/>
              <a:buChar char="-"/>
            </a:pPr>
            <a:r>
              <a:rPr lang="en-US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spontan und unvorbereitet </a:t>
            </a:r>
          </a:p>
          <a:p>
            <a:pPr marL="457200" lvl="0" indent="-292100" rtl="0">
              <a:spcBef>
                <a:spcPts val="640"/>
              </a:spcBef>
              <a:buClr>
                <a:schemeClr val="dk2"/>
              </a:buClr>
              <a:buSzPct val="100000"/>
              <a:buFont typeface="Cambria"/>
              <a:buChar char="-"/>
            </a:pPr>
            <a:r>
              <a:rPr lang="en-US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face to face Kommunikation sein</a:t>
            </a:r>
          </a:p>
          <a:p>
            <a:pPr lvl="0" rtl="0">
              <a:spcBef>
                <a:spcPts val="640"/>
              </a:spcBef>
              <a:buNone/>
            </a:pPr>
            <a:r>
              <a:rPr lang="en-US" sz="1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Die Erzählung:</a:t>
            </a:r>
            <a:r>
              <a:rPr lang="en-US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vergangen Prozess ermöglicht. Durch die Erzählung wird das Verständnis für den Ablauf dieser Prozess ermöglicht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mbria"/>
              <a:buNone/>
              <a:defRPr sz="44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dk2"/>
              </a:buClr>
              <a:buFont typeface="Cambria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dk2"/>
              </a:buClr>
              <a:buFont typeface="Cambria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dk2"/>
              </a:buClr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dk2"/>
              </a:buClr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dk2"/>
              </a:buClr>
              <a:buFont typeface="Cambria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878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Shape 17" descr="Hochschule_Muenchen_Logo.svg.png"/>
          <p:cNvPicPr preferRelativeResize="0"/>
          <p:nvPr/>
        </p:nvPicPr>
        <p:blipFill rotWithShape="1">
          <a:blip r:embed="rId2">
            <a:alphaModFix/>
          </a:blip>
          <a:srcRect t="1620" b="-1620"/>
          <a:stretch/>
        </p:blipFill>
        <p:spPr>
          <a:xfrm>
            <a:off x="6348625" y="103925"/>
            <a:ext cx="2619900" cy="11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mbria"/>
              <a:buNone/>
              <a:defRPr sz="40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209800" y="-152400"/>
            <a:ext cx="472440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0020" algn="l" rtl="0">
              <a:spcBef>
                <a:spcPts val="640"/>
              </a:spcBef>
              <a:buClr>
                <a:schemeClr val="dk2"/>
              </a:buClr>
              <a:buSzPct val="90000"/>
              <a:buFont typeface="Cambria"/>
              <a:buChar char="+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ct val="100000"/>
              <a:buFont typeface="Cambria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2"/>
              </a:buClr>
              <a:buSzPct val="59999"/>
              <a:buFont typeface="Noto Sans Symbols"/>
              <a:buChar char="✕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400"/>
              </a:spcBef>
              <a:buClr>
                <a:schemeClr val="dk2"/>
              </a:buClr>
              <a:buSzPct val="90000"/>
              <a:buFont typeface="Calibri"/>
              <a:buChar char="÷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Cambria"/>
              <a:buChar char="=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878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060959" y="2500325"/>
            <a:ext cx="5851525" cy="14001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mbria"/>
              <a:buNone/>
              <a:defRPr sz="40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946159" y="-214320"/>
            <a:ext cx="5851525" cy="68294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0020" algn="l" rtl="0">
              <a:spcBef>
                <a:spcPts val="640"/>
              </a:spcBef>
              <a:buClr>
                <a:schemeClr val="dk2"/>
              </a:buClr>
              <a:buSzPct val="90000"/>
              <a:buFont typeface="Cambria"/>
              <a:buChar char="+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ct val="100000"/>
              <a:buFont typeface="Cambria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2"/>
              </a:buClr>
              <a:buSzPct val="59999"/>
              <a:buFont typeface="Noto Sans Symbols"/>
              <a:buChar char="✕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400"/>
              </a:spcBef>
              <a:buClr>
                <a:schemeClr val="dk2"/>
              </a:buClr>
              <a:buSzPct val="90000"/>
              <a:buFont typeface="Calibri"/>
              <a:buChar char="÷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Cambria"/>
              <a:buChar char="=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8878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Font typeface="Cambria"/>
              <a:buNone/>
              <a:defRPr sz="4000" b="1" i="0" u="none" strike="noStrike" cap="none"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Clr>
                <a:srgbClr val="434343"/>
              </a:buClr>
              <a:buNone/>
              <a:defRPr sz="1800" b="0" i="0" u="none" strike="noStrike" cap="none">
                <a:solidFill>
                  <a:srgbClr val="434343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rgbClr val="434343"/>
              </a:buClr>
              <a:buNone/>
              <a:defRPr sz="1800" b="0" i="0" u="none" strike="noStrike" cap="none">
                <a:solidFill>
                  <a:srgbClr val="434343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rgbClr val="434343"/>
              </a:buClr>
              <a:buNone/>
              <a:defRPr sz="1800" b="0" i="0" u="none" strike="noStrike" cap="none">
                <a:solidFill>
                  <a:srgbClr val="434343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rgbClr val="434343"/>
              </a:buClr>
              <a:buNone/>
              <a:defRPr sz="1800" b="0" i="0" u="none" strike="noStrike" cap="none">
                <a:solidFill>
                  <a:srgbClr val="434343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rgbClr val="434343"/>
              </a:buClr>
              <a:buNone/>
              <a:defRPr sz="1800" b="0" i="0" u="none" strike="noStrike" cap="none">
                <a:solidFill>
                  <a:srgbClr val="434343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rgbClr val="434343"/>
              </a:buClr>
              <a:buNone/>
              <a:defRPr sz="1800" b="0" i="0" u="none" strike="noStrike" cap="none">
                <a:solidFill>
                  <a:srgbClr val="434343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rgbClr val="434343"/>
              </a:buClr>
              <a:buNone/>
              <a:defRPr sz="1800" b="0" i="0" u="none" strike="noStrike" cap="none">
                <a:solidFill>
                  <a:srgbClr val="434343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rgbClr val="434343"/>
              </a:buClr>
              <a:buNone/>
              <a:defRPr sz="1800" b="0" i="0" u="none" strike="noStrike" cap="none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0020" algn="l" rtl="0">
              <a:spcBef>
                <a:spcPts val="640"/>
              </a:spcBef>
              <a:buClr>
                <a:schemeClr val="dk2"/>
              </a:buClr>
              <a:buSzPct val="90000"/>
              <a:buFont typeface="Cambria"/>
              <a:buChar char="+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ct val="100000"/>
              <a:buFont typeface="Cambria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2"/>
              </a:buClr>
              <a:buSzPct val="59999"/>
              <a:buFont typeface="Noto Sans Symbols"/>
              <a:buChar char="✕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400"/>
              </a:spcBef>
              <a:buClr>
                <a:schemeClr val="dk2"/>
              </a:buClr>
              <a:buSzPct val="90000"/>
              <a:buFont typeface="Calibri"/>
              <a:buChar char="÷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Cambria"/>
              <a:buChar char="=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8878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Shape 24" descr="Hochschule_Muenchen_Logo.svg.png"/>
          <p:cNvPicPr preferRelativeResize="0"/>
          <p:nvPr/>
        </p:nvPicPr>
        <p:blipFill rotWithShape="1">
          <a:blip r:embed="rId2">
            <a:alphaModFix/>
          </a:blip>
          <a:srcRect t="1620" b="-1620"/>
          <a:stretch/>
        </p:blipFill>
        <p:spPr>
          <a:xfrm>
            <a:off x="6992650" y="103925"/>
            <a:ext cx="197580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Cambria"/>
              <a:buNone/>
              <a:defRPr sz="44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lt2"/>
              </a:buClr>
              <a:buFont typeface="Cambria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lt2"/>
              </a:buClr>
              <a:buFont typeface="Cambria"/>
              <a:buNone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lt2"/>
              </a:buClr>
              <a:buFont typeface="Calibri"/>
              <a:buNone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lt2"/>
              </a:buClr>
              <a:buFont typeface="Cambria"/>
              <a:buNone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878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mbria"/>
              <a:buNone/>
              <a:defRPr sz="40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82880" algn="l" rtl="0">
              <a:spcBef>
                <a:spcPts val="560"/>
              </a:spcBef>
              <a:buClr>
                <a:schemeClr val="dk2"/>
              </a:buClr>
              <a:buSzPct val="90000"/>
              <a:buFont typeface="Cambria"/>
              <a:buChar char="+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2"/>
              </a:buClr>
              <a:buSzPct val="100000"/>
              <a:buFont typeface="Cambria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52400" algn="l" rtl="0">
              <a:spcBef>
                <a:spcPts val="400"/>
              </a:spcBef>
              <a:buClr>
                <a:schemeClr val="dk2"/>
              </a:buClr>
              <a:buSzPct val="60000"/>
              <a:buFont typeface="Noto Sans Symbols"/>
              <a:buChar char="✕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5730" algn="l" rtl="0">
              <a:spcBef>
                <a:spcPts val="360"/>
              </a:spcBef>
              <a:buClr>
                <a:schemeClr val="dk2"/>
              </a:buClr>
              <a:buSzPct val="90000"/>
              <a:buFont typeface="Calibri"/>
              <a:buChar char="÷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Cambria"/>
              <a:buChar char="=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82880" algn="l" rtl="0">
              <a:spcBef>
                <a:spcPts val="560"/>
              </a:spcBef>
              <a:buClr>
                <a:schemeClr val="dk2"/>
              </a:buClr>
              <a:buSzPct val="90000"/>
              <a:buFont typeface="Cambria"/>
              <a:buChar char="+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2"/>
              </a:buClr>
              <a:buSzPct val="100000"/>
              <a:buFont typeface="Cambria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52400" algn="l" rtl="0">
              <a:spcBef>
                <a:spcPts val="400"/>
              </a:spcBef>
              <a:buClr>
                <a:schemeClr val="dk2"/>
              </a:buClr>
              <a:buSzPct val="60000"/>
              <a:buFont typeface="Noto Sans Symbols"/>
              <a:buChar char="✕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5730" algn="l" rtl="0">
              <a:spcBef>
                <a:spcPts val="360"/>
              </a:spcBef>
              <a:buClr>
                <a:schemeClr val="dk2"/>
              </a:buClr>
              <a:buSzPct val="90000"/>
              <a:buFont typeface="Calibri"/>
              <a:buChar char="÷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2"/>
              </a:buClr>
              <a:buSzPct val="100000"/>
              <a:buFont typeface="Cambria"/>
              <a:buChar char="=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8878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2"/>
              </a:buClr>
              <a:buFont typeface="Cambria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2"/>
              </a:buClr>
              <a:buFont typeface="Cambria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2"/>
              </a:buClr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2"/>
              </a:buClr>
              <a:buFont typeface="Cambria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5740" algn="l" rtl="0">
              <a:spcBef>
                <a:spcPts val="480"/>
              </a:spcBef>
              <a:buClr>
                <a:schemeClr val="dk2"/>
              </a:buClr>
              <a:buSzPct val="90000"/>
              <a:buFont typeface="Cambria"/>
              <a:buChar char="+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2"/>
              </a:buClr>
              <a:buSzPct val="100000"/>
              <a:buFont typeface="Cambria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60019" algn="l" rtl="0">
              <a:spcBef>
                <a:spcPts val="360"/>
              </a:spcBef>
              <a:buClr>
                <a:schemeClr val="dk2"/>
              </a:buClr>
              <a:buSzPct val="60000"/>
              <a:buFont typeface="Noto Sans Symbols"/>
              <a:buChar char="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37160" algn="l" rtl="0">
              <a:spcBef>
                <a:spcPts val="320"/>
              </a:spcBef>
              <a:buClr>
                <a:schemeClr val="dk2"/>
              </a:buClr>
              <a:buSzPct val="90000"/>
              <a:buFont typeface="Calibri"/>
              <a:buChar char="÷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Cambria"/>
              <a:buChar char="=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2"/>
              </a:buClr>
              <a:buFont typeface="Cambria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2"/>
              </a:buClr>
              <a:buFont typeface="Cambria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2"/>
              </a:buClr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2"/>
              </a:buClr>
              <a:buFont typeface="Cambria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05740" algn="l" rtl="0">
              <a:spcBef>
                <a:spcPts val="480"/>
              </a:spcBef>
              <a:buClr>
                <a:schemeClr val="dk2"/>
              </a:buClr>
              <a:buSzPct val="90000"/>
              <a:buFont typeface="Cambria"/>
              <a:buChar char="+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2"/>
              </a:buClr>
              <a:buSzPct val="100000"/>
              <a:buFont typeface="Cambria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60019" algn="l" rtl="0">
              <a:spcBef>
                <a:spcPts val="360"/>
              </a:spcBef>
              <a:buClr>
                <a:schemeClr val="dk2"/>
              </a:buClr>
              <a:buSzPct val="60000"/>
              <a:buFont typeface="Noto Sans Symbols"/>
              <a:buChar char="✕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37160" algn="l" rtl="0">
              <a:spcBef>
                <a:spcPts val="320"/>
              </a:spcBef>
              <a:buClr>
                <a:schemeClr val="dk2"/>
              </a:buClr>
              <a:buSzPct val="90000"/>
              <a:buFont typeface="Calibri"/>
              <a:buChar char="÷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2"/>
              </a:buClr>
              <a:buSzPct val="100000"/>
              <a:buFont typeface="Cambria"/>
              <a:buChar char="=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8878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mbria"/>
              <a:buNone/>
              <a:defRPr sz="40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mbria"/>
              <a:buNone/>
              <a:defRPr sz="40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8878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8878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3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352800" y="380999"/>
            <a:ext cx="5410200" cy="57451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0020" algn="l" rtl="0">
              <a:spcBef>
                <a:spcPts val="640"/>
              </a:spcBef>
              <a:buClr>
                <a:schemeClr val="dk2"/>
              </a:buClr>
              <a:buSzPct val="90000"/>
              <a:buFont typeface="Cambria"/>
              <a:buChar char="+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ct val="100000"/>
              <a:buFont typeface="Cambria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2"/>
              </a:buClr>
              <a:buSzPct val="59999"/>
              <a:buFont typeface="Noto Sans Symbols"/>
              <a:buChar char="✕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400"/>
              </a:spcBef>
              <a:buClr>
                <a:schemeClr val="dk2"/>
              </a:buClr>
              <a:buSzPct val="90000"/>
              <a:buFont typeface="Calibri"/>
              <a:buChar char="÷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Cambria"/>
              <a:buChar char="=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326258" y="2214554"/>
            <a:ext cx="2667000" cy="39121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2"/>
              </a:buClr>
              <a:buFont typeface="Cambria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2"/>
              </a:buClr>
              <a:buFont typeface="Cambria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2"/>
              </a:buClr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2"/>
              </a:buClr>
              <a:buFont typeface="Cambria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8878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Shape 64"/>
          <p:cNvGrpSpPr/>
          <p:nvPr/>
        </p:nvGrpSpPr>
        <p:grpSpPr>
          <a:xfrm>
            <a:off x="1500436" y="453705"/>
            <a:ext cx="7500435" cy="4968212"/>
            <a:chOff x="348558" y="453705"/>
            <a:chExt cx="7500435" cy="4968212"/>
          </a:xfrm>
        </p:grpSpPr>
        <p:sp>
          <p:nvSpPr>
            <p:cNvPr id="65" name="Shape 65"/>
            <p:cNvSpPr/>
            <p:nvPr/>
          </p:nvSpPr>
          <p:spPr>
            <a:xfrm rot="-120000">
              <a:off x="428596" y="580356"/>
              <a:ext cx="7340359" cy="47149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4991" dist="17780" dir="5400000" algn="tl" rotWithShape="0">
                <a:srgbClr val="000000">
                  <a:alpha val="65882"/>
                </a:srgbClr>
              </a:outerShdw>
            </a:effectLst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 rot="-60000">
              <a:off x="437473" y="571479"/>
              <a:ext cx="7340359" cy="47149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4991" dist="17780" dir="5400000" algn="tl" rotWithShape="0">
                <a:srgbClr val="000000">
                  <a:alpha val="65882"/>
                </a:srgbClr>
              </a:outerShdw>
            </a:effectLst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4991" dist="17780" dir="5400000" algn="tl" rotWithShape="0">
                <a:srgbClr val="000000">
                  <a:alpha val="65882"/>
                </a:srgbClr>
              </a:outerShdw>
            </a:effectLst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651912" y="612776"/>
            <a:ext cx="7215238" cy="4602175"/>
          </a:xfrm>
          <a:prstGeom prst="rect">
            <a:avLst/>
          </a:prstGeom>
          <a:solidFill>
            <a:srgbClr val="FFEDED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2"/>
              </a:buClr>
              <a:buFont typeface="Cambria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2"/>
              </a:buClr>
              <a:buFont typeface="Cambria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2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2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2"/>
              </a:buClr>
              <a:buFont typeface="Cambria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  <p:sp>
        <p:nvSpPr>
          <p:cNvPr id="70" name="Shape 70"/>
          <p:cNvSpPr txBox="1"/>
          <p:nvPr/>
        </p:nvSpPr>
        <p:spPr>
          <a:xfrm rot="5400000">
            <a:off x="-2166968" y="2762243"/>
            <a:ext cx="5691227" cy="1357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Cambria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CLICK TO EDIT MASTER TITLE STYLE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14480" y="5481658"/>
            <a:ext cx="7215238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280"/>
              </a:spcBef>
              <a:buClr>
                <a:schemeClr val="dk2"/>
              </a:buClr>
              <a:buFont typeface="Cambria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240"/>
              </a:spcBef>
              <a:buClr>
                <a:schemeClr val="dk2"/>
              </a:buClr>
              <a:buFont typeface="Cambria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200"/>
              </a:spcBef>
              <a:buClr>
                <a:schemeClr val="dk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180"/>
              </a:spcBef>
              <a:buClr>
                <a:schemeClr val="dk2"/>
              </a:buClr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180"/>
              </a:spcBef>
              <a:buClr>
                <a:schemeClr val="dk2"/>
              </a:buClr>
              <a:buFont typeface="Cambria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8878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434343"/>
              </a:buClr>
              <a:buFont typeface="Calibri"/>
              <a:buNone/>
              <a:defRPr sz="40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0020" algn="l" rtl="0">
              <a:spcBef>
                <a:spcPts val="640"/>
              </a:spcBef>
              <a:buClr>
                <a:schemeClr val="dk2"/>
              </a:buClr>
              <a:buSzPct val="90000"/>
              <a:buFont typeface="Cambria"/>
              <a:buChar char="+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2"/>
              </a:buClr>
              <a:buSzPct val="100000"/>
              <a:buFont typeface="Cambria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37160" algn="l" rtl="0">
              <a:spcBef>
                <a:spcPts val="480"/>
              </a:spcBef>
              <a:buClr>
                <a:schemeClr val="dk2"/>
              </a:buClr>
              <a:buSzPct val="59999"/>
              <a:buFont typeface="Noto Sans Symbols"/>
              <a:buChar char="✕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400"/>
              </a:spcBef>
              <a:buClr>
                <a:schemeClr val="dk2"/>
              </a:buClr>
              <a:buSzPct val="90000"/>
              <a:buFont typeface="Calibri"/>
              <a:buChar char="÷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2"/>
              </a:buClr>
              <a:buSzPct val="100000"/>
              <a:buFont typeface="Cambria"/>
              <a:buChar char="=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878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fWeL1_BPIFYJQ8jmpjF895GhOpnvHx4zYx2zp-s6JM/edi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VsNKgtupeVcUe4JGNYV2nnhmXCd0mQwq4JgCqYw99hw/edi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MELNdBP8An5ucPuXWnG35rfCwQVlCM0yv6sNc2m0cng/edit?ts=59e39a1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87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mbria"/>
              <a:buNone/>
            </a:pPr>
            <a:r>
              <a:rPr lang="en-US" sz="2800" b="1" i="0" u="none" strike="noStrike" cap="none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KULTURELLE IDENTITÄT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mbria"/>
              <a:buNone/>
            </a:pPr>
            <a:r>
              <a:rPr lang="en-US" sz="2800">
                <a:solidFill>
                  <a:srgbClr val="434343"/>
                </a:solidFill>
              </a:rPr>
              <a:t>im Zentralrat der afghanischen Hindus und Sikhs in Deutschland e.V - Standort München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2400" i="0" u="none" strike="noStrike" cap="none">
                <a:solidFill>
                  <a:srgbClr val="793735"/>
                </a:solidFill>
                <a:latin typeface="Cambria"/>
                <a:ea typeface="Cambria"/>
                <a:cs typeface="Cambria"/>
                <a:sym typeface="Cambria"/>
              </a:rPr>
              <a:t>Interkulturelles Praxisprojekt 1</a:t>
            </a:r>
          </a:p>
          <a:p>
            <a:pPr marL="457200" marR="0" lvl="0" indent="-457200" algn="ctr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>
                <a:solidFill>
                  <a:srgbClr val="793735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-US" sz="2400" i="0" u="none" strike="noStrike" cap="none">
                <a:solidFill>
                  <a:srgbClr val="793735"/>
                </a:solidFill>
                <a:latin typeface="Cambria"/>
                <a:ea typeface="Cambria"/>
                <a:cs typeface="Cambria"/>
                <a:sym typeface="Cambria"/>
              </a:rPr>
              <a:t>. Meilenstein – </a:t>
            </a:r>
            <a:r>
              <a:rPr lang="en-US">
                <a:solidFill>
                  <a:srgbClr val="793735"/>
                </a:solidFill>
                <a:latin typeface="Cambria"/>
                <a:ea typeface="Cambria"/>
                <a:cs typeface="Cambria"/>
                <a:sym typeface="Cambria"/>
              </a:rPr>
              <a:t>27</a:t>
            </a:r>
            <a:r>
              <a:rPr lang="en-US" sz="2400" i="0" u="none" strike="noStrike" cap="none">
                <a:solidFill>
                  <a:srgbClr val="793735"/>
                </a:solidFill>
                <a:latin typeface="Cambria"/>
                <a:ea typeface="Cambria"/>
                <a:cs typeface="Cambria"/>
                <a:sym typeface="Cambria"/>
              </a:rPr>
              <a:t>.10.2017</a:t>
            </a:r>
          </a:p>
          <a:p>
            <a:pPr marL="457200" marR="0" lvl="0" indent="-457200" algn="ctr" rtl="0">
              <a:spcBef>
                <a:spcPts val="22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endParaRPr sz="1100" i="0" u="none" strike="noStrike" cap="none">
              <a:solidFill>
                <a:srgbClr val="79373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2000" i="0" u="none" strike="noStrike" cap="none">
                <a:solidFill>
                  <a:srgbClr val="793735"/>
                </a:solidFill>
                <a:latin typeface="Cambria"/>
                <a:ea typeface="Cambria"/>
                <a:cs typeface="Cambria"/>
                <a:sym typeface="Cambria"/>
              </a:rPr>
              <a:t>Chiara Marchi, </a:t>
            </a:r>
            <a:r>
              <a:rPr lang="en-US" sz="2000">
                <a:solidFill>
                  <a:srgbClr val="793735"/>
                </a:solidFill>
                <a:latin typeface="Cambria"/>
                <a:ea typeface="Cambria"/>
                <a:cs typeface="Cambria"/>
                <a:sym typeface="Cambria"/>
              </a:rPr>
              <a:t>Sarina Kaufmann,</a:t>
            </a:r>
            <a:r>
              <a:rPr lang="en-US" sz="2000" i="0" u="none" strike="noStrike" cap="none">
                <a:solidFill>
                  <a:srgbClr val="79373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457200" marR="0" lvl="0" indent="-457200" algn="ctr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2000">
                <a:solidFill>
                  <a:srgbClr val="793735"/>
                </a:solidFill>
                <a:latin typeface="Cambria"/>
                <a:ea typeface="Cambria"/>
                <a:cs typeface="Cambria"/>
                <a:sym typeface="Cambria"/>
              </a:rPr>
              <a:t>Tálita Horschutz, </a:t>
            </a:r>
            <a:r>
              <a:rPr lang="en-US" sz="2000" i="0" u="none" strike="noStrike" cap="none">
                <a:solidFill>
                  <a:srgbClr val="793735"/>
                </a:solidFill>
                <a:latin typeface="Cambria"/>
                <a:ea typeface="Cambria"/>
                <a:cs typeface="Cambria"/>
                <a:sym typeface="Cambria"/>
              </a:rPr>
              <a:t>Vera Mühlenbeck</a:t>
            </a:r>
          </a:p>
          <a:p>
            <a:pPr marL="0" marR="0" lvl="0" indent="0" algn="ctr" rtl="0">
              <a:spcBef>
                <a:spcPts val="480"/>
              </a:spcBef>
              <a:buClr>
                <a:schemeClr val="dk2"/>
              </a:buClr>
              <a:buSzPct val="25000"/>
              <a:buFont typeface="Cambria"/>
              <a:buNone/>
            </a:pPr>
            <a:endParaRPr sz="2400" b="0" i="0" u="none" strike="noStrike" cap="none">
              <a:solidFill>
                <a:srgbClr val="7937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0" y="5783860"/>
            <a:ext cx="9144000" cy="107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220"/>
              </a:spcBef>
              <a:spcAft>
                <a:spcPts val="0"/>
              </a:spcAft>
              <a:buSzPct val="25000"/>
              <a:buNone/>
            </a:pPr>
            <a:r>
              <a:rPr lang="en-US" sz="110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Präsentation im Rahmen des Masterstudiengangs</a:t>
            </a:r>
          </a:p>
          <a:p>
            <a:pPr marL="0" marR="0" lvl="0" indent="0" algn="ctr" rtl="0">
              <a:spcBef>
                <a:spcPts val="220"/>
              </a:spcBef>
              <a:spcAft>
                <a:spcPts val="0"/>
              </a:spcAft>
              <a:buSzPct val="25000"/>
              <a:buNone/>
            </a:pPr>
            <a:r>
              <a:rPr lang="en-US" sz="110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INTERKULTURELLE KOMMUNIKATION UND KOOPERATION</a:t>
            </a:r>
          </a:p>
          <a:p>
            <a:pPr marL="0" marR="0" lvl="0" indent="0" algn="ctr" rtl="0">
              <a:spcBef>
                <a:spcPts val="220"/>
              </a:spcBef>
              <a:spcAft>
                <a:spcPts val="0"/>
              </a:spcAft>
              <a:buSzPct val="25000"/>
              <a:buNone/>
            </a:pPr>
            <a:r>
              <a:rPr lang="en-US" sz="110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unter der Leitung von Frau Professor Doktor von Helmolt und </a:t>
            </a:r>
            <a:r>
              <a:rPr lang="en-US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Frau Professor Doktor Prieto Peral</a:t>
            </a:r>
            <a:r>
              <a:rPr lang="en-US" sz="110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3. Semester 2017 </a:t>
            </a:r>
          </a:p>
          <a:p>
            <a:pPr marL="0" marR="0" lvl="0" indent="0" algn="ctr" rtl="0">
              <a:spcBef>
                <a:spcPts val="220"/>
              </a:spcBef>
              <a:buSzPct val="25000"/>
              <a:buNone/>
            </a:pPr>
            <a:r>
              <a:rPr lang="en-US" sz="110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Hochschule München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/>
              <a:t>6. Vorgehensweise für die Erhebung der Daten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Kontaktaufnahme mit Institution erfolgt und mündliche Genehmigung zur Interviewdurchführung eingeholt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Vorstellung vor Ort &amp; Terminvereinbarung mit Interviewpartnern voraussichtlich 05.11.2017 (Flyer verteilen)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Verteilung d. Datenschutzblatts an Gesprächspartner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Durchführung Interviews</a:t>
            </a:r>
          </a:p>
          <a:p>
            <a:pPr marL="457200" lvl="0" indent="-3556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Transkription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indent="457200">
              <a:spcBef>
                <a:spcPts val="0"/>
              </a:spcBef>
              <a:buNone/>
            </a:pPr>
            <a:r>
              <a:rPr lang="en-US"/>
              <a:t>7.1 Die Institution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mbria"/>
              <a:buNone/>
            </a:pPr>
            <a:r>
              <a:rPr lang="en-US" sz="28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Zentralrat der afghanischen Hindus und Sikhs in Deutschland e.V - Standort München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Dachverband der ca. 6.000 in Deutschland lebenden afghanischen Hindus und Sikhs 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9 Tempel-Gemeinden, u.a. in Hamburg, Essen, Köln, Kassel, Frankfurt, Stuttgart und München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⅔ der Mitglieder haben deutsche Staatsbürgerschaft, ⅓ von Abschiebung bedroht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Verein setzt sich für Schutz der Hindus und Sikhs ein, die in Afghanistan aufgrund ihrer Religion verfolgt und diskriminiert werden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0"/>
              </a:spcBef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0"/>
              </a:spcBef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0"/>
              </a:spcBef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indent="387350" rtl="0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-US"/>
              <a:t>7.2 Die Befragungspersonen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4 - 6 Mitglieder des Vereins Zentralrat der afghanischen Hindus und Sikhs München</a:t>
            </a:r>
          </a:p>
          <a:p>
            <a:pPr marL="457200" lvl="0" indent="-3556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Anteil Frauen/Männer, mit/ohne deutscher Staatsbürgerschaft abhängig von Zusage der Personen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74648"/>
            <a:ext cx="8229600" cy="96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342900" lvl="0" indent="-160020" algn="l" rtl="0">
              <a:spcBef>
                <a:spcPts val="640"/>
              </a:spcBef>
              <a:buNone/>
            </a:pPr>
            <a:r>
              <a:rPr lang="en-US" sz="3800"/>
              <a:t>       8. Ablauf des Interviews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240350"/>
            <a:ext cx="8229600" cy="508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Phase 1: </a:t>
            </a:r>
            <a:r>
              <a:rPr lang="en-US" sz="18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Vorgespräch</a:t>
            </a:r>
            <a:endParaRPr lang="en-US" sz="1800" b="1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 algn="just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Small Talk (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kennenlernen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).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Informationen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zum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Ablauf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Persönlichkeit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Anonymisierung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Projekt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kurz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erklären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Zustimmung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für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die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Verwendung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der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Daten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einholen</a:t>
            </a:r>
            <a:endParaRPr lang="en-US" sz="1800" i="1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Phase 2: </a:t>
            </a:r>
            <a:r>
              <a:rPr lang="en-US" sz="18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Erzählaufforderung</a:t>
            </a:r>
            <a:r>
              <a:rPr lang="en-US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/Stimulus</a:t>
            </a:r>
            <a:r>
              <a:rPr lang="en-US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(muss </a:t>
            </a:r>
            <a:r>
              <a:rPr lang="en-US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erzählgenerierend</a:t>
            </a:r>
            <a:r>
              <a:rPr lang="en-US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sein</a:t>
            </a:r>
            <a:r>
              <a:rPr lang="en-US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</a:p>
          <a:p>
            <a:pPr marL="0" lvl="0" indent="-6985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>
                <a:latin typeface="Cambria"/>
                <a:ea typeface="Cambria"/>
                <a:cs typeface="Cambria"/>
                <a:sym typeface="Cambria"/>
              </a:rPr>
              <a:t>“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Wir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interessieren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uns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für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das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Leben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der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Menschen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, die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hier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Mitglieder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des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Vereins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sind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Bitte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erzählen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Sie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uns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für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Sie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wichtige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Ereignisse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Ihres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Lebens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bis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zu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dem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Tag, an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dem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Sie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sich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entschieden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haben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dem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Verein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beizutreten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Inwiefern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haben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dabei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Ihre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Werte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und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Traditionen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für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Sie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eine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Rolle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latin typeface="Cambria"/>
                <a:ea typeface="Cambria"/>
                <a:cs typeface="Cambria"/>
                <a:sym typeface="Cambria"/>
              </a:rPr>
              <a:t>gespielt</a:t>
            </a:r>
            <a:r>
              <a:rPr lang="en-US" sz="1800" i="1" dirty="0">
                <a:latin typeface="Cambria"/>
                <a:ea typeface="Cambria"/>
                <a:cs typeface="Cambria"/>
                <a:sym typeface="Cambria"/>
              </a:rPr>
              <a:t>?”</a:t>
            </a:r>
            <a:r>
              <a:rPr lang="en-US" sz="1800" dirty="0"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0" lvl="0" indent="-6985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Phase 3:</a:t>
            </a:r>
            <a:r>
              <a:rPr lang="en-US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Haupterzählung</a:t>
            </a:r>
            <a:r>
              <a:rPr lang="en-US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endet</a:t>
            </a:r>
            <a:r>
              <a:rPr lang="en-US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meist</a:t>
            </a:r>
            <a:r>
              <a:rPr lang="en-US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mit</a:t>
            </a:r>
            <a:r>
              <a:rPr lang="en-US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einer</a:t>
            </a:r>
            <a:r>
              <a:rPr lang="en-US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Koda</a:t>
            </a:r>
            <a:r>
              <a:rPr lang="en-US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</a:p>
          <a:p>
            <a:pPr marL="0" lvl="0" indent="-6985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Aktives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Zuhören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!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Aufnotieren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immer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wenn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etwas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nicht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zu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Ende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erzählt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wurde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  Auf 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Emotionen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achten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! Nonverbal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antworten</a:t>
            </a:r>
            <a:endParaRPr lang="en-US" sz="1800" i="1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Phase 4</a:t>
            </a:r>
            <a:r>
              <a:rPr lang="en-US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-US" sz="18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Nachfrageteil</a:t>
            </a:r>
            <a:r>
              <a:rPr lang="en-US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1 - </a:t>
            </a:r>
            <a:r>
              <a:rPr lang="en-US" sz="18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immanente</a:t>
            </a:r>
            <a:r>
              <a:rPr lang="en-US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Fragen</a:t>
            </a:r>
            <a:r>
              <a:rPr lang="en-US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erzählgenerierend</a:t>
            </a:r>
            <a:r>
              <a:rPr lang="en-US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knüpfen</a:t>
            </a:r>
            <a:r>
              <a:rPr lang="en-US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an </a:t>
            </a:r>
            <a:r>
              <a:rPr lang="en-US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bereits</a:t>
            </a:r>
            <a:r>
              <a:rPr lang="en-US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Gesagtes</a:t>
            </a:r>
            <a:r>
              <a:rPr lang="en-US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an)  </a:t>
            </a:r>
          </a:p>
          <a:p>
            <a:pPr marL="0" lvl="0" indent="-6985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neue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Erzähl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-Stimuli…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Sie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haben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uns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erzählt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dass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...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können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Sie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uns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das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im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Detail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erklären</a:t>
            </a:r>
            <a:endParaRPr lang="en-US" sz="1800" i="1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8750"/>
              <a:buFont typeface="Arial"/>
              <a:buNone/>
            </a:pPr>
            <a:endParaRPr sz="16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342900" lvl="0" indent="-160020" algn="l" rtl="0">
              <a:spcBef>
                <a:spcPts val="640"/>
              </a:spcBef>
              <a:buNone/>
            </a:pPr>
            <a:r>
              <a:rPr lang="en-US" sz="3800"/>
              <a:t>     8. Ablauf des Interviews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276750"/>
            <a:ext cx="8229600" cy="504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Phase 5: </a:t>
            </a:r>
            <a:r>
              <a:rPr lang="en-US" sz="18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Nachfrageteil</a:t>
            </a:r>
            <a:r>
              <a:rPr lang="en-US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2 - </a:t>
            </a:r>
            <a:r>
              <a:rPr lang="en-US" sz="18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exmanente</a:t>
            </a:r>
            <a:r>
              <a:rPr lang="en-US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Fragen</a:t>
            </a:r>
            <a:r>
              <a:rPr lang="en-US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Argumentationen</a:t>
            </a:r>
            <a:r>
              <a:rPr lang="en-US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Beschreibungen</a:t>
            </a:r>
            <a:r>
              <a:rPr lang="en-US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vorbereitete</a:t>
            </a:r>
            <a:r>
              <a:rPr lang="en-US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Fragen</a:t>
            </a:r>
            <a:r>
              <a:rPr lang="en-US" sz="18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b="1" i="1" dirty="0" err="1" smtClean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Interviewleitfaden</a:t>
            </a:r>
            <a:r>
              <a:rPr lang="en-US" sz="1600" i="1" dirty="0" err="1" smtClean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r>
              <a:rPr lang="en-US" sz="1600" i="1" u="sng" dirty="0" err="1" smtClean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https</a:t>
            </a:r>
            <a:r>
              <a:rPr lang="en-US" sz="1600" i="1" u="sng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://</a:t>
            </a:r>
            <a:r>
              <a:rPr lang="en-US" sz="1600" i="1" u="sng" dirty="0" err="1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docs.google.com</a:t>
            </a:r>
            <a:r>
              <a:rPr lang="en-US" sz="1600" i="1" u="sng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/document/d/1xfWeL1_BPIFYJQ8jmpjF895GhOpnvHx4zYx2zp-s6JM/edit#</a:t>
            </a:r>
            <a:r>
              <a:rPr lang="en-US" sz="1600" i="1" dirty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Phase 6: </a:t>
            </a:r>
            <a:r>
              <a:rPr lang="en-US" sz="18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Erhebung</a:t>
            </a:r>
            <a:r>
              <a:rPr lang="en-US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soziodemographischer</a:t>
            </a:r>
            <a:r>
              <a:rPr lang="en-US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Daten</a:t>
            </a:r>
            <a:r>
              <a:rPr lang="en-US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lang="en-US" sz="18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nach</a:t>
            </a:r>
            <a:r>
              <a:rPr lang="en-US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dem</a:t>
            </a:r>
            <a:r>
              <a:rPr lang="en-US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Interview)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Leitfaden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mit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demographischen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Fragen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die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für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die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Forschung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relevant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sind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Bedanken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...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Phase 7: </a:t>
            </a:r>
            <a:r>
              <a:rPr lang="en-US" sz="18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Interviewprotokoll</a:t>
            </a:r>
            <a:endParaRPr lang="en-US" sz="1800" b="1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Wird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vom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Beobachter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während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der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Interview parallel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gemacht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und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später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ergänzt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Kontakt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daten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aus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notieren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Phase 8: </a:t>
            </a:r>
            <a:r>
              <a:rPr lang="en-US" sz="1800" b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Transkription</a:t>
            </a:r>
            <a:endParaRPr lang="en-US" sz="1800" b="1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Inhaltsanalyse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Transkription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mit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weniger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Details (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Grobsegmentierung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). ;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Auswahl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der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Analyse</a:t>
            </a:r>
            <a:r>
              <a:rPr lang="en-US" sz="1800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Passage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 i="1"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 i="1"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Shape 206"/>
          <p:cNvGrpSpPr/>
          <p:nvPr/>
        </p:nvGrpSpPr>
        <p:grpSpPr>
          <a:xfrm>
            <a:off x="482082" y="1617283"/>
            <a:ext cx="5802382" cy="3545540"/>
            <a:chOff x="482075" y="1617300"/>
            <a:chExt cx="8204725" cy="4488025"/>
          </a:xfrm>
        </p:grpSpPr>
        <p:sp>
          <p:nvSpPr>
            <p:cNvPr id="207" name="Shape 207"/>
            <p:cNvSpPr/>
            <p:nvPr/>
          </p:nvSpPr>
          <p:spPr>
            <a:xfrm>
              <a:off x="482075" y="1617300"/>
              <a:ext cx="1881600" cy="121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/>
                <a:t>1. Formale Textanalyse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2589783" y="1617300"/>
              <a:ext cx="1881600" cy="12129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/>
                <a:t>2. Strukturelle Beschreibung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4697492" y="1617300"/>
              <a:ext cx="1881600" cy="12129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/>
                <a:t>3. Analytische Abstraktion</a:t>
              </a:r>
            </a:p>
          </p:txBody>
        </p:sp>
        <p:sp>
          <p:nvSpPr>
            <p:cNvPr id="210" name="Shape 210"/>
            <p:cNvSpPr/>
            <p:nvPr/>
          </p:nvSpPr>
          <p:spPr>
            <a:xfrm>
              <a:off x="6805200" y="1617300"/>
              <a:ext cx="1881600" cy="12129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/>
                <a:t>4. Wissens-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-US"/>
                <a:t>analyse - Interpretation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715175" y="3306025"/>
              <a:ext cx="1415400" cy="78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/>
                <a:t>Stichworte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715175" y="4313725"/>
              <a:ext cx="1415400" cy="78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/>
                <a:t>Stichworte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715175" y="5321425"/>
              <a:ext cx="1415400" cy="78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/>
                <a:t>Stichworte</a:t>
              </a:r>
            </a:p>
          </p:txBody>
        </p:sp>
        <p:cxnSp>
          <p:nvCxnSpPr>
            <p:cNvPr id="214" name="Shape 214"/>
            <p:cNvCxnSpPr>
              <a:stCxn id="207" idx="2"/>
              <a:endCxn id="211" idx="0"/>
            </p:cNvCxnSpPr>
            <p:nvPr/>
          </p:nvCxnSpPr>
          <p:spPr>
            <a:xfrm>
              <a:off x="1422875" y="2830200"/>
              <a:ext cx="0" cy="47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15" name="Shape 215"/>
            <p:cNvCxnSpPr>
              <a:endCxn id="208" idx="1"/>
            </p:cNvCxnSpPr>
            <p:nvPr/>
          </p:nvCxnSpPr>
          <p:spPr>
            <a:xfrm>
              <a:off x="2363283" y="2223750"/>
              <a:ext cx="2265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16" name="Shape 216"/>
            <p:cNvCxnSpPr>
              <a:stCxn id="208" idx="3"/>
              <a:endCxn id="209" idx="1"/>
            </p:cNvCxnSpPr>
            <p:nvPr/>
          </p:nvCxnSpPr>
          <p:spPr>
            <a:xfrm>
              <a:off x="4471383" y="2223750"/>
              <a:ext cx="226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17" name="Shape 217"/>
            <p:cNvCxnSpPr>
              <a:stCxn id="209" idx="3"/>
              <a:endCxn id="210" idx="1"/>
            </p:cNvCxnSpPr>
            <p:nvPr/>
          </p:nvCxnSpPr>
          <p:spPr>
            <a:xfrm>
              <a:off x="6579092" y="2223750"/>
              <a:ext cx="226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18" name="Shape 218"/>
            <p:cNvSpPr/>
            <p:nvPr/>
          </p:nvSpPr>
          <p:spPr>
            <a:xfrm>
              <a:off x="2822875" y="3306025"/>
              <a:ext cx="1415400" cy="7839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/>
                <a:t>Verläufe &amp; Strukturen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2822875" y="4313725"/>
              <a:ext cx="1415400" cy="7839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>
                  <a:solidFill>
                    <a:schemeClr val="dk1"/>
                  </a:solidFill>
                </a:rPr>
                <a:t>Verläufe &amp; Strukturen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2822875" y="5321425"/>
              <a:ext cx="1415400" cy="7839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>
                  <a:solidFill>
                    <a:schemeClr val="dk1"/>
                  </a:solidFill>
                </a:rPr>
                <a:t>Verläufe &amp; Strukturen</a:t>
              </a:r>
            </a:p>
          </p:txBody>
        </p:sp>
        <p:cxnSp>
          <p:nvCxnSpPr>
            <p:cNvPr id="221" name="Shape 221"/>
            <p:cNvCxnSpPr>
              <a:stCxn id="208" idx="2"/>
              <a:endCxn id="218" idx="0"/>
            </p:cNvCxnSpPr>
            <p:nvPr/>
          </p:nvCxnSpPr>
          <p:spPr>
            <a:xfrm>
              <a:off x="3530583" y="2830200"/>
              <a:ext cx="0" cy="47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22" name="Shape 222"/>
            <p:cNvSpPr/>
            <p:nvPr/>
          </p:nvSpPr>
          <p:spPr>
            <a:xfrm>
              <a:off x="4930575" y="3306025"/>
              <a:ext cx="1415400" cy="7839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/>
                <a:t>Analyse</a:t>
              </a:r>
            </a:p>
          </p:txBody>
        </p:sp>
        <p:cxnSp>
          <p:nvCxnSpPr>
            <p:cNvPr id="223" name="Shape 223"/>
            <p:cNvCxnSpPr>
              <a:stCxn id="209" idx="2"/>
              <a:endCxn id="222" idx="0"/>
            </p:cNvCxnSpPr>
            <p:nvPr/>
          </p:nvCxnSpPr>
          <p:spPr>
            <a:xfrm>
              <a:off x="5638292" y="2830200"/>
              <a:ext cx="0" cy="47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24" name="Shape 224"/>
            <p:cNvSpPr/>
            <p:nvPr/>
          </p:nvSpPr>
          <p:spPr>
            <a:xfrm>
              <a:off x="7038275" y="3306000"/>
              <a:ext cx="1415400" cy="7839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/>
                <a:t>Inter-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-US" sz="1100"/>
                <a:t>pretation</a:t>
              </a:r>
            </a:p>
          </p:txBody>
        </p:sp>
        <p:cxnSp>
          <p:nvCxnSpPr>
            <p:cNvPr id="225" name="Shape 225"/>
            <p:cNvCxnSpPr>
              <a:endCxn id="224" idx="0"/>
            </p:cNvCxnSpPr>
            <p:nvPr/>
          </p:nvCxnSpPr>
          <p:spPr>
            <a:xfrm>
              <a:off x="7745975" y="2830200"/>
              <a:ext cx="0" cy="47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226" name="Shape 226"/>
          <p:cNvSpPr/>
          <p:nvPr/>
        </p:nvSpPr>
        <p:spPr>
          <a:xfrm>
            <a:off x="5075096" y="4677733"/>
            <a:ext cx="1330800" cy="9582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5. Kontrastiver Vergleich</a:t>
            </a:r>
          </a:p>
        </p:txBody>
      </p:sp>
      <p:sp>
        <p:nvSpPr>
          <p:cNvPr id="227" name="Shape 227"/>
          <p:cNvSpPr/>
          <p:nvPr/>
        </p:nvSpPr>
        <p:spPr>
          <a:xfrm>
            <a:off x="6860351" y="4677725"/>
            <a:ext cx="1568400" cy="958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6. Konstruktion eines theoretischen Modells </a:t>
            </a:r>
          </a:p>
        </p:txBody>
      </p:sp>
      <p:cxnSp>
        <p:nvCxnSpPr>
          <p:cNvPr id="228" name="Shape 228"/>
          <p:cNvCxnSpPr>
            <a:stCxn id="210" idx="3"/>
            <a:endCxn id="226" idx="0"/>
          </p:cNvCxnSpPr>
          <p:nvPr/>
        </p:nvCxnSpPr>
        <p:spPr>
          <a:xfrm flipH="1">
            <a:off x="5740564" y="2096379"/>
            <a:ext cx="543900" cy="2581500"/>
          </a:xfrm>
          <a:prstGeom prst="bentConnector4">
            <a:avLst>
              <a:gd name="adj1" fmla="val -96872"/>
              <a:gd name="adj2" fmla="val 7842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9" name="Shape 229"/>
          <p:cNvCxnSpPr>
            <a:stCxn id="226" idx="3"/>
            <a:endCxn id="227" idx="1"/>
          </p:cNvCxnSpPr>
          <p:nvPr/>
        </p:nvCxnSpPr>
        <p:spPr>
          <a:xfrm>
            <a:off x="6405896" y="5156833"/>
            <a:ext cx="454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0" name="Shape 230"/>
          <p:cNvSpPr txBox="1"/>
          <p:nvPr/>
        </p:nvSpPr>
        <p:spPr>
          <a:xfrm>
            <a:off x="279900" y="1150775"/>
            <a:ext cx="2581500" cy="26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-US"/>
              <a:t>Interview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9. Datenauswertung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Shape 236"/>
          <p:cNvGrpSpPr/>
          <p:nvPr/>
        </p:nvGrpSpPr>
        <p:grpSpPr>
          <a:xfrm>
            <a:off x="482082" y="1617283"/>
            <a:ext cx="5802382" cy="3545540"/>
            <a:chOff x="482075" y="1617300"/>
            <a:chExt cx="8204725" cy="4488025"/>
          </a:xfrm>
        </p:grpSpPr>
        <p:sp>
          <p:nvSpPr>
            <p:cNvPr id="237" name="Shape 237"/>
            <p:cNvSpPr/>
            <p:nvPr/>
          </p:nvSpPr>
          <p:spPr>
            <a:xfrm>
              <a:off x="482075" y="1617300"/>
              <a:ext cx="1881600" cy="121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/>
                <a:t>1. Formale Textanalyse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2589783" y="1617300"/>
              <a:ext cx="1881600" cy="12129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/>
                <a:t>2. Strukturelle Beschreibung</a:t>
              </a:r>
            </a:p>
          </p:txBody>
        </p:sp>
        <p:sp>
          <p:nvSpPr>
            <p:cNvPr id="239" name="Shape 239"/>
            <p:cNvSpPr/>
            <p:nvPr/>
          </p:nvSpPr>
          <p:spPr>
            <a:xfrm>
              <a:off x="4697492" y="1617300"/>
              <a:ext cx="1881600" cy="12129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/>
                <a:t>3. Analytische Abstraktion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6805200" y="1617300"/>
              <a:ext cx="1881600" cy="12129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/>
                <a:t>4. Wissens-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-US"/>
                <a:t>analyse - Interpretation</a:t>
              </a:r>
            </a:p>
          </p:txBody>
        </p:sp>
        <p:sp>
          <p:nvSpPr>
            <p:cNvPr id="241" name="Shape 241"/>
            <p:cNvSpPr/>
            <p:nvPr/>
          </p:nvSpPr>
          <p:spPr>
            <a:xfrm>
              <a:off x="715175" y="3306025"/>
              <a:ext cx="1415400" cy="78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/>
                <a:t>Stichworte</a:t>
              </a:r>
            </a:p>
          </p:txBody>
        </p:sp>
        <p:sp>
          <p:nvSpPr>
            <p:cNvPr id="242" name="Shape 242"/>
            <p:cNvSpPr/>
            <p:nvPr/>
          </p:nvSpPr>
          <p:spPr>
            <a:xfrm>
              <a:off x="715175" y="4313725"/>
              <a:ext cx="1415400" cy="78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/>
                <a:t>Stichworte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715175" y="5321425"/>
              <a:ext cx="1415400" cy="78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/>
                <a:t>Stichworte</a:t>
              </a:r>
            </a:p>
          </p:txBody>
        </p:sp>
        <p:cxnSp>
          <p:nvCxnSpPr>
            <p:cNvPr id="244" name="Shape 244"/>
            <p:cNvCxnSpPr>
              <a:stCxn id="237" idx="2"/>
              <a:endCxn id="241" idx="0"/>
            </p:cNvCxnSpPr>
            <p:nvPr/>
          </p:nvCxnSpPr>
          <p:spPr>
            <a:xfrm>
              <a:off x="1422875" y="2830200"/>
              <a:ext cx="0" cy="47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45" name="Shape 245"/>
            <p:cNvCxnSpPr>
              <a:endCxn id="238" idx="1"/>
            </p:cNvCxnSpPr>
            <p:nvPr/>
          </p:nvCxnSpPr>
          <p:spPr>
            <a:xfrm>
              <a:off x="2363283" y="2223750"/>
              <a:ext cx="2265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46" name="Shape 246"/>
            <p:cNvCxnSpPr>
              <a:stCxn id="238" idx="3"/>
              <a:endCxn id="239" idx="1"/>
            </p:cNvCxnSpPr>
            <p:nvPr/>
          </p:nvCxnSpPr>
          <p:spPr>
            <a:xfrm>
              <a:off x="4471383" y="2223750"/>
              <a:ext cx="226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47" name="Shape 247"/>
            <p:cNvCxnSpPr>
              <a:stCxn id="239" idx="3"/>
              <a:endCxn id="240" idx="1"/>
            </p:cNvCxnSpPr>
            <p:nvPr/>
          </p:nvCxnSpPr>
          <p:spPr>
            <a:xfrm>
              <a:off x="6579092" y="2223750"/>
              <a:ext cx="226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48" name="Shape 248"/>
            <p:cNvSpPr/>
            <p:nvPr/>
          </p:nvSpPr>
          <p:spPr>
            <a:xfrm>
              <a:off x="2822875" y="3306025"/>
              <a:ext cx="1415400" cy="7839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/>
                <a:t>Verläufe &amp; Strukturen</a:t>
              </a:r>
            </a:p>
          </p:txBody>
        </p:sp>
        <p:sp>
          <p:nvSpPr>
            <p:cNvPr id="249" name="Shape 249"/>
            <p:cNvSpPr/>
            <p:nvPr/>
          </p:nvSpPr>
          <p:spPr>
            <a:xfrm>
              <a:off x="2822875" y="4313725"/>
              <a:ext cx="1415400" cy="7839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>
                  <a:solidFill>
                    <a:schemeClr val="dk1"/>
                  </a:solidFill>
                </a:rPr>
                <a:t>Verläufe &amp; Strukturen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2822875" y="5321425"/>
              <a:ext cx="1415400" cy="7839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>
                  <a:solidFill>
                    <a:schemeClr val="dk1"/>
                  </a:solidFill>
                </a:rPr>
                <a:t>Verläufe &amp; Strukturen</a:t>
              </a:r>
            </a:p>
          </p:txBody>
        </p:sp>
        <p:cxnSp>
          <p:nvCxnSpPr>
            <p:cNvPr id="251" name="Shape 251"/>
            <p:cNvCxnSpPr>
              <a:stCxn id="238" idx="2"/>
              <a:endCxn id="248" idx="0"/>
            </p:cNvCxnSpPr>
            <p:nvPr/>
          </p:nvCxnSpPr>
          <p:spPr>
            <a:xfrm>
              <a:off x="3530583" y="2830200"/>
              <a:ext cx="0" cy="47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52" name="Shape 252"/>
            <p:cNvSpPr/>
            <p:nvPr/>
          </p:nvSpPr>
          <p:spPr>
            <a:xfrm>
              <a:off x="4930575" y="3306025"/>
              <a:ext cx="1415400" cy="7839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/>
                <a:t>Analyse</a:t>
              </a:r>
            </a:p>
          </p:txBody>
        </p:sp>
        <p:cxnSp>
          <p:nvCxnSpPr>
            <p:cNvPr id="253" name="Shape 253"/>
            <p:cNvCxnSpPr>
              <a:stCxn id="239" idx="2"/>
              <a:endCxn id="252" idx="0"/>
            </p:cNvCxnSpPr>
            <p:nvPr/>
          </p:nvCxnSpPr>
          <p:spPr>
            <a:xfrm>
              <a:off x="5638292" y="2830200"/>
              <a:ext cx="0" cy="47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54" name="Shape 254"/>
            <p:cNvSpPr/>
            <p:nvPr/>
          </p:nvSpPr>
          <p:spPr>
            <a:xfrm>
              <a:off x="7038275" y="3306000"/>
              <a:ext cx="1415400" cy="7839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/>
                <a:t>Inter-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-US" sz="1100"/>
                <a:t>pretation</a:t>
              </a:r>
            </a:p>
          </p:txBody>
        </p:sp>
        <p:cxnSp>
          <p:nvCxnSpPr>
            <p:cNvPr id="255" name="Shape 255"/>
            <p:cNvCxnSpPr>
              <a:endCxn id="254" idx="0"/>
            </p:cNvCxnSpPr>
            <p:nvPr/>
          </p:nvCxnSpPr>
          <p:spPr>
            <a:xfrm>
              <a:off x="7745975" y="2830200"/>
              <a:ext cx="0" cy="47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256" name="Shape 256"/>
          <p:cNvSpPr/>
          <p:nvPr/>
        </p:nvSpPr>
        <p:spPr>
          <a:xfrm>
            <a:off x="5075096" y="4677733"/>
            <a:ext cx="1330800" cy="9582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5. Kontrastiver Vergleich</a:t>
            </a:r>
          </a:p>
        </p:txBody>
      </p:sp>
      <p:sp>
        <p:nvSpPr>
          <p:cNvPr id="257" name="Shape 257"/>
          <p:cNvSpPr/>
          <p:nvPr/>
        </p:nvSpPr>
        <p:spPr>
          <a:xfrm>
            <a:off x="6860351" y="4677725"/>
            <a:ext cx="1568400" cy="9582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6. Konstruktion eines theoretischen Modells </a:t>
            </a:r>
          </a:p>
        </p:txBody>
      </p:sp>
      <p:cxnSp>
        <p:nvCxnSpPr>
          <p:cNvPr id="258" name="Shape 258"/>
          <p:cNvCxnSpPr>
            <a:stCxn id="240" idx="3"/>
            <a:endCxn id="256" idx="0"/>
          </p:cNvCxnSpPr>
          <p:nvPr/>
        </p:nvCxnSpPr>
        <p:spPr>
          <a:xfrm flipH="1">
            <a:off x="5740564" y="2096379"/>
            <a:ext cx="543900" cy="2581500"/>
          </a:xfrm>
          <a:prstGeom prst="bentConnector4">
            <a:avLst>
              <a:gd name="adj1" fmla="val -96872"/>
              <a:gd name="adj2" fmla="val 7842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9" name="Shape 259"/>
          <p:cNvCxnSpPr>
            <a:stCxn id="256" idx="3"/>
            <a:endCxn id="257" idx="1"/>
          </p:cNvCxnSpPr>
          <p:nvPr/>
        </p:nvCxnSpPr>
        <p:spPr>
          <a:xfrm>
            <a:off x="6405896" y="5156833"/>
            <a:ext cx="454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260" name="Shape 260"/>
          <p:cNvGrpSpPr/>
          <p:nvPr/>
        </p:nvGrpSpPr>
        <p:grpSpPr>
          <a:xfrm>
            <a:off x="634482" y="1769683"/>
            <a:ext cx="5802382" cy="3545540"/>
            <a:chOff x="482075" y="1617300"/>
            <a:chExt cx="8204725" cy="4488025"/>
          </a:xfrm>
        </p:grpSpPr>
        <p:sp>
          <p:nvSpPr>
            <p:cNvPr id="261" name="Shape 261"/>
            <p:cNvSpPr/>
            <p:nvPr/>
          </p:nvSpPr>
          <p:spPr>
            <a:xfrm>
              <a:off x="482075" y="1617300"/>
              <a:ext cx="1881600" cy="121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/>
                <a:t>1. Formale Textanalyse</a:t>
              </a:r>
            </a:p>
          </p:txBody>
        </p:sp>
        <p:sp>
          <p:nvSpPr>
            <p:cNvPr id="262" name="Shape 262"/>
            <p:cNvSpPr/>
            <p:nvPr/>
          </p:nvSpPr>
          <p:spPr>
            <a:xfrm>
              <a:off x="2589783" y="1617300"/>
              <a:ext cx="1881600" cy="12129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/>
                <a:t>2. Strukturelle Beschreibung</a:t>
              </a:r>
            </a:p>
          </p:txBody>
        </p:sp>
        <p:sp>
          <p:nvSpPr>
            <p:cNvPr id="263" name="Shape 263"/>
            <p:cNvSpPr/>
            <p:nvPr/>
          </p:nvSpPr>
          <p:spPr>
            <a:xfrm>
              <a:off x="4697492" y="1617300"/>
              <a:ext cx="1881600" cy="12129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/>
                <a:t>3. Analytische Abstraktion</a:t>
              </a:r>
            </a:p>
          </p:txBody>
        </p:sp>
        <p:sp>
          <p:nvSpPr>
            <p:cNvPr id="264" name="Shape 264"/>
            <p:cNvSpPr/>
            <p:nvPr/>
          </p:nvSpPr>
          <p:spPr>
            <a:xfrm>
              <a:off x="6805200" y="1617300"/>
              <a:ext cx="1881600" cy="12129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/>
                <a:t>4. Wissens-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-US"/>
                <a:t>analyse - Interpretation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x="715175" y="3306025"/>
              <a:ext cx="1415400" cy="78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/>
                <a:t>Stichworte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715175" y="4313725"/>
              <a:ext cx="1415400" cy="78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/>
                <a:t>Stichworte</a:t>
              </a:r>
            </a:p>
          </p:txBody>
        </p:sp>
        <p:sp>
          <p:nvSpPr>
            <p:cNvPr id="267" name="Shape 267"/>
            <p:cNvSpPr/>
            <p:nvPr/>
          </p:nvSpPr>
          <p:spPr>
            <a:xfrm>
              <a:off x="715175" y="5321425"/>
              <a:ext cx="1415400" cy="783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/>
                <a:t>Stichworte</a:t>
              </a:r>
            </a:p>
          </p:txBody>
        </p:sp>
        <p:cxnSp>
          <p:nvCxnSpPr>
            <p:cNvPr id="268" name="Shape 268"/>
            <p:cNvCxnSpPr>
              <a:stCxn id="261" idx="2"/>
              <a:endCxn id="265" idx="0"/>
            </p:cNvCxnSpPr>
            <p:nvPr/>
          </p:nvCxnSpPr>
          <p:spPr>
            <a:xfrm>
              <a:off x="1422875" y="2830200"/>
              <a:ext cx="0" cy="47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69" name="Shape 269"/>
            <p:cNvCxnSpPr>
              <a:endCxn id="262" idx="1"/>
            </p:cNvCxnSpPr>
            <p:nvPr/>
          </p:nvCxnSpPr>
          <p:spPr>
            <a:xfrm>
              <a:off x="2363283" y="2223750"/>
              <a:ext cx="2265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70" name="Shape 270"/>
            <p:cNvCxnSpPr>
              <a:stCxn id="262" idx="3"/>
              <a:endCxn id="263" idx="1"/>
            </p:cNvCxnSpPr>
            <p:nvPr/>
          </p:nvCxnSpPr>
          <p:spPr>
            <a:xfrm>
              <a:off x="4471383" y="2223750"/>
              <a:ext cx="226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71" name="Shape 271"/>
            <p:cNvCxnSpPr>
              <a:stCxn id="263" idx="3"/>
              <a:endCxn id="264" idx="1"/>
            </p:cNvCxnSpPr>
            <p:nvPr/>
          </p:nvCxnSpPr>
          <p:spPr>
            <a:xfrm>
              <a:off x="6579092" y="2223750"/>
              <a:ext cx="226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72" name="Shape 272"/>
            <p:cNvSpPr/>
            <p:nvPr/>
          </p:nvSpPr>
          <p:spPr>
            <a:xfrm>
              <a:off x="2822875" y="3306025"/>
              <a:ext cx="1415400" cy="7839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/>
                <a:t>Verläufe &amp; Strukturen</a:t>
              </a:r>
            </a:p>
          </p:txBody>
        </p:sp>
        <p:sp>
          <p:nvSpPr>
            <p:cNvPr id="273" name="Shape 273"/>
            <p:cNvSpPr/>
            <p:nvPr/>
          </p:nvSpPr>
          <p:spPr>
            <a:xfrm>
              <a:off x="2822875" y="4313725"/>
              <a:ext cx="1415400" cy="7839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>
                  <a:solidFill>
                    <a:schemeClr val="dk1"/>
                  </a:solidFill>
                </a:rPr>
                <a:t>Verläufe &amp; Strukturen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2822875" y="5321425"/>
              <a:ext cx="1415400" cy="7839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>
                  <a:solidFill>
                    <a:schemeClr val="dk1"/>
                  </a:solidFill>
                </a:rPr>
                <a:t>Verläufe &amp; Strukturen</a:t>
              </a:r>
            </a:p>
          </p:txBody>
        </p:sp>
        <p:cxnSp>
          <p:nvCxnSpPr>
            <p:cNvPr id="275" name="Shape 275"/>
            <p:cNvCxnSpPr>
              <a:stCxn id="262" idx="2"/>
              <a:endCxn id="272" idx="0"/>
            </p:cNvCxnSpPr>
            <p:nvPr/>
          </p:nvCxnSpPr>
          <p:spPr>
            <a:xfrm>
              <a:off x="3530583" y="2830200"/>
              <a:ext cx="0" cy="47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76" name="Shape 276"/>
            <p:cNvSpPr/>
            <p:nvPr/>
          </p:nvSpPr>
          <p:spPr>
            <a:xfrm>
              <a:off x="4930575" y="3306025"/>
              <a:ext cx="1415400" cy="7839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/>
                <a:t>Analyse</a:t>
              </a:r>
            </a:p>
          </p:txBody>
        </p:sp>
        <p:cxnSp>
          <p:nvCxnSpPr>
            <p:cNvPr id="277" name="Shape 277"/>
            <p:cNvCxnSpPr>
              <a:stCxn id="263" idx="2"/>
              <a:endCxn id="276" idx="0"/>
            </p:cNvCxnSpPr>
            <p:nvPr/>
          </p:nvCxnSpPr>
          <p:spPr>
            <a:xfrm>
              <a:off x="5638292" y="2830200"/>
              <a:ext cx="0" cy="47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78" name="Shape 278"/>
            <p:cNvSpPr/>
            <p:nvPr/>
          </p:nvSpPr>
          <p:spPr>
            <a:xfrm>
              <a:off x="7038275" y="3306000"/>
              <a:ext cx="1415400" cy="7839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100"/>
                <a:t>Inter-</a:t>
              </a:r>
            </a:p>
            <a:p>
              <a:pPr lvl="0" algn="ctr" rtl="0">
                <a:spcBef>
                  <a:spcPts val="0"/>
                </a:spcBef>
                <a:buNone/>
              </a:pPr>
              <a:r>
                <a:rPr lang="en-US" sz="1100"/>
                <a:t>pretation</a:t>
              </a:r>
            </a:p>
          </p:txBody>
        </p:sp>
        <p:cxnSp>
          <p:nvCxnSpPr>
            <p:cNvPr id="279" name="Shape 279"/>
            <p:cNvCxnSpPr>
              <a:endCxn id="278" idx="0"/>
            </p:cNvCxnSpPr>
            <p:nvPr/>
          </p:nvCxnSpPr>
          <p:spPr>
            <a:xfrm>
              <a:off x="7745975" y="2830200"/>
              <a:ext cx="0" cy="47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cxnSp>
        <p:nvCxnSpPr>
          <p:cNvPr id="280" name="Shape 280"/>
          <p:cNvCxnSpPr>
            <a:stCxn id="264" idx="3"/>
            <a:endCxn id="256" idx="0"/>
          </p:cNvCxnSpPr>
          <p:nvPr/>
        </p:nvCxnSpPr>
        <p:spPr>
          <a:xfrm flipH="1">
            <a:off x="5740564" y="2248779"/>
            <a:ext cx="696300" cy="2429100"/>
          </a:xfrm>
          <a:prstGeom prst="bentConnector4">
            <a:avLst>
              <a:gd name="adj1" fmla="val -34199"/>
              <a:gd name="adj2" fmla="val 8283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1" name="Shape 281"/>
          <p:cNvSpPr txBox="1"/>
          <p:nvPr/>
        </p:nvSpPr>
        <p:spPr>
          <a:xfrm>
            <a:off x="279900" y="1150775"/>
            <a:ext cx="2581500" cy="26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2. Interview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9. Datenauswertung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3600"/>
              <a:t>Untersuchungsdesign - Agenda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766050" y="1341325"/>
            <a:ext cx="7806300" cy="541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Untersuchungsdesign</a:t>
            </a:r>
            <a:r>
              <a:rPr lang="en-US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allgemein</a:t>
            </a:r>
            <a:endParaRPr lang="en-US" sz="20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AutoNum type="arabicPeriod"/>
            </a:pP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Kulturelle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Identität</a:t>
            </a:r>
            <a:endParaRPr lang="en-US"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AutoNum type="arabicPeriod"/>
            </a:pP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Fragestellung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AutoNum type="arabicPeriod"/>
            </a:pP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Projekt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-Flyer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AutoNum type="arabicPeriod"/>
            </a:pP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Methodische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Einordnung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der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Untersuchung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und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Problematik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Erhebung</a:t>
            </a:r>
            <a:r>
              <a:rPr lang="en-US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und </a:t>
            </a:r>
            <a:r>
              <a:rPr lang="en-US" sz="20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Auswertung</a:t>
            </a:r>
            <a:endParaRPr lang="en-US" sz="20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41325" lvl="0" indent="-441325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5. 	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Datenerhebung</a:t>
            </a:r>
            <a:endParaRPr lang="en-US"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6.  </a:t>
            </a:r>
            <a:r>
              <a:rPr lang="en-US" sz="2000" dirty="0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Vorgehensweise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für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die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Erhebung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der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Daten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7.1. Die Institution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7.2. Die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Befragungspersonen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8.    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Ablauf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des Interviews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9.    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Datenauswertung</a:t>
            </a:r>
            <a:endParaRPr lang="en-US"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Learnings</a:t>
            </a:r>
            <a:r>
              <a:rPr lang="en-US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&amp; next steps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10.  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Learnings</a:t>
            </a:r>
            <a:endParaRPr lang="en-US"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11.    Next steps</a:t>
            </a:r>
          </a:p>
        </p:txBody>
      </p:sp>
      <p:sp>
        <p:nvSpPr>
          <p:cNvPr id="201" name="Shape 201"/>
          <p:cNvSpPr/>
          <p:nvPr/>
        </p:nvSpPr>
        <p:spPr>
          <a:xfrm>
            <a:off x="668850" y="5615825"/>
            <a:ext cx="7806300" cy="1143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10. Learnings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Risk Management: Schnelle Reaktion auf Plan B (Nach Absage der ersten Institution)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Zeitmanagement optimiert - Urlaubsvertretung &amp; Termine Flexibilität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Umgang mit Missverständnissen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Font typeface="Cambria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Rollenverteilung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11. Next Steps: M3 24.11.17  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Font typeface="Cambria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Vergleichbare Forschung über die Thematik Afghanische Community in Deutschland und Kultur.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Font typeface="Cambria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Datenerhebung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Font typeface="Cambria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Transkription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Font typeface="Cambria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Datenauswertung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Font typeface="Cambria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Mahara fertig machen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0"/>
              </a:spcBef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3600"/>
              <a:t>Untersuchungsdesign - Agenda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766050" y="1341325"/>
            <a:ext cx="7806300" cy="519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Untersuchungsdesign</a:t>
            </a:r>
            <a:r>
              <a:rPr lang="en-US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allgemein</a:t>
            </a:r>
            <a:endParaRPr lang="en-US" sz="20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Cambria"/>
              <a:buAutoNum type="arabicPeriod"/>
            </a:pPr>
            <a:r>
              <a:rPr lang="en-US" sz="2000" dirty="0" err="1">
                <a:latin typeface="Cambria"/>
                <a:ea typeface="Cambria"/>
                <a:cs typeface="Cambria"/>
                <a:sym typeface="Cambria"/>
              </a:rPr>
              <a:t>Kulturelle</a:t>
            </a: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latin typeface="Cambria"/>
                <a:ea typeface="Cambria"/>
                <a:cs typeface="Cambria"/>
                <a:sym typeface="Cambria"/>
              </a:rPr>
              <a:t>Identität</a:t>
            </a:r>
            <a:endParaRPr lang="en-US" sz="2000" dirty="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Cambria"/>
              <a:buAutoNum type="arabicPeriod"/>
            </a:pPr>
            <a:r>
              <a:rPr lang="en-US" sz="2000" dirty="0" err="1">
                <a:latin typeface="Cambria"/>
                <a:ea typeface="Cambria"/>
                <a:cs typeface="Cambria"/>
                <a:sym typeface="Cambria"/>
              </a:rPr>
              <a:t>Fragestellung</a:t>
            </a: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Cambria"/>
              <a:buAutoNum type="arabicPeriod"/>
            </a:pP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Projekt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-Flyer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Cambria"/>
              <a:buAutoNum type="arabicPeriod"/>
            </a:pPr>
            <a:r>
              <a:rPr lang="en-US" sz="2000" dirty="0" err="1">
                <a:latin typeface="Cambria"/>
                <a:ea typeface="Cambria"/>
                <a:cs typeface="Cambria"/>
                <a:sym typeface="Cambria"/>
              </a:rPr>
              <a:t>Methodische</a:t>
            </a: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latin typeface="Cambria"/>
                <a:ea typeface="Cambria"/>
                <a:cs typeface="Cambria"/>
                <a:sym typeface="Cambria"/>
              </a:rPr>
              <a:t>Einordnung</a:t>
            </a: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latin typeface="Cambria"/>
                <a:ea typeface="Cambria"/>
                <a:cs typeface="Cambria"/>
                <a:sym typeface="Cambria"/>
              </a:rPr>
              <a:t>der</a:t>
            </a: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latin typeface="Cambria"/>
                <a:ea typeface="Cambria"/>
                <a:cs typeface="Cambria"/>
                <a:sym typeface="Cambria"/>
              </a:rPr>
              <a:t>Untersuchung</a:t>
            </a: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 und </a:t>
            </a:r>
            <a:r>
              <a:rPr lang="en-US" sz="2000" dirty="0" err="1">
                <a:latin typeface="Cambria"/>
                <a:ea typeface="Cambria"/>
                <a:cs typeface="Cambria"/>
                <a:sym typeface="Cambria"/>
              </a:rPr>
              <a:t>Problematik</a:t>
            </a: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rPr lang="en-US" sz="2000" b="1" dirty="0" err="1">
                <a:latin typeface="Cambria"/>
                <a:ea typeface="Cambria"/>
                <a:cs typeface="Cambria"/>
                <a:sym typeface="Cambria"/>
              </a:rPr>
              <a:t>Erhebung</a:t>
            </a:r>
            <a:r>
              <a:rPr lang="en-US" sz="2000" b="1" dirty="0">
                <a:latin typeface="Cambria"/>
                <a:ea typeface="Cambria"/>
                <a:cs typeface="Cambria"/>
                <a:sym typeface="Cambria"/>
              </a:rPr>
              <a:t> und </a:t>
            </a:r>
            <a:r>
              <a:rPr lang="en-US" sz="2000" b="1" dirty="0" err="1">
                <a:latin typeface="Cambria"/>
                <a:ea typeface="Cambria"/>
                <a:cs typeface="Cambria"/>
                <a:sym typeface="Cambria"/>
              </a:rPr>
              <a:t>Auswertung</a:t>
            </a:r>
            <a:endParaRPr lang="en-US" sz="2000" b="1" dirty="0">
              <a:latin typeface="Cambria"/>
              <a:ea typeface="Cambria"/>
              <a:cs typeface="Cambria"/>
              <a:sym typeface="Cambria"/>
            </a:endParaRPr>
          </a:p>
          <a:p>
            <a:pPr marL="441325" lvl="0" indent="-441325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5. </a:t>
            </a:r>
            <a:r>
              <a:rPr lang="en-US" sz="2000" dirty="0" smtClean="0">
                <a:latin typeface="Cambria"/>
                <a:ea typeface="Cambria"/>
                <a:cs typeface="Cambria"/>
                <a:sym typeface="Cambria"/>
              </a:rPr>
              <a:t>	</a:t>
            </a:r>
            <a:r>
              <a:rPr lang="en-US" sz="2000" dirty="0" err="1" smtClean="0">
                <a:latin typeface="Cambria"/>
                <a:ea typeface="Cambria"/>
                <a:cs typeface="Cambria"/>
                <a:sym typeface="Cambria"/>
              </a:rPr>
              <a:t>Datenerhebung</a:t>
            </a:r>
            <a:endParaRPr lang="en-US" sz="2000" dirty="0"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6.  </a:t>
            </a:r>
            <a:r>
              <a:rPr lang="en-US" sz="2000" dirty="0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  <a:r>
              <a:rPr lang="en-US" sz="2000" dirty="0" err="1">
                <a:latin typeface="Cambria"/>
                <a:ea typeface="Cambria"/>
                <a:cs typeface="Cambria"/>
                <a:sym typeface="Cambria"/>
              </a:rPr>
              <a:t>Vorgehensweise</a:t>
            </a: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latin typeface="Cambria"/>
                <a:ea typeface="Cambria"/>
                <a:cs typeface="Cambria"/>
                <a:sym typeface="Cambria"/>
              </a:rPr>
              <a:t>für</a:t>
            </a: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 die </a:t>
            </a:r>
            <a:r>
              <a:rPr lang="en-US" sz="2000" dirty="0" err="1">
                <a:latin typeface="Cambria"/>
                <a:ea typeface="Cambria"/>
                <a:cs typeface="Cambria"/>
                <a:sym typeface="Cambria"/>
              </a:rPr>
              <a:t>Erhebung</a:t>
            </a: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latin typeface="Cambria"/>
                <a:ea typeface="Cambria"/>
                <a:cs typeface="Cambria"/>
                <a:sym typeface="Cambria"/>
              </a:rPr>
              <a:t>der</a:t>
            </a: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latin typeface="Cambria"/>
                <a:ea typeface="Cambria"/>
                <a:cs typeface="Cambria"/>
                <a:sym typeface="Cambria"/>
              </a:rPr>
              <a:t>Daten</a:t>
            </a: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7.1. Die Institution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7.2. Die </a:t>
            </a:r>
            <a:r>
              <a:rPr lang="en-US" sz="2000" dirty="0" err="1">
                <a:latin typeface="Cambria"/>
                <a:ea typeface="Cambria"/>
                <a:cs typeface="Cambria"/>
                <a:sym typeface="Cambria"/>
              </a:rPr>
              <a:t>Befragungspersonen</a:t>
            </a: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8.     </a:t>
            </a:r>
            <a:r>
              <a:rPr lang="en-US" sz="2000" dirty="0" err="1">
                <a:latin typeface="Cambria"/>
                <a:ea typeface="Cambria"/>
                <a:cs typeface="Cambria"/>
                <a:sym typeface="Cambria"/>
              </a:rPr>
              <a:t>Ablauf</a:t>
            </a: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 des Interviews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9.    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Datenauswertung</a:t>
            </a:r>
            <a:endParaRPr lang="en-US"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Learnings</a:t>
            </a:r>
            <a:r>
              <a:rPr lang="en-US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&amp; next steps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10.  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Learnings</a:t>
            </a:r>
            <a:endParaRPr lang="en-US"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11.    Next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 sz="3600"/>
              <a:t>Status Literaturrecherche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0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0"/>
              </a:spcBef>
              <a:buNone/>
            </a:pPr>
            <a:endParaRPr sz="20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0"/>
              </a:spcBef>
              <a:buNone/>
            </a:pPr>
            <a:endParaRPr sz="20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0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Literatursammlung </a:t>
            </a:r>
            <a:r>
              <a:rPr lang="en-US" sz="18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https://docs.google.com/document/d/1VsNKgtupeVcUe4JGNYV2nnhmXCd0mQwq4JgCqYw99hw/edit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3600"/>
              <a:t>Untersuchungsdesign - Agenda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766050" y="1341325"/>
            <a:ext cx="7806300" cy="538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Untersuchungsdesign</a:t>
            </a:r>
            <a:r>
              <a:rPr lang="en-US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allgemein</a:t>
            </a:r>
            <a:endParaRPr lang="en-US" sz="20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AutoNum type="arabicPeriod"/>
            </a:pP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Kulturelle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Identität</a:t>
            </a:r>
            <a:endParaRPr lang="en-US"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AutoNum type="arabicPeriod"/>
            </a:pP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Fragestellung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AutoNum type="arabicPeriod"/>
            </a:pP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Projekt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-Flyer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AutoNum type="arabicPeriod"/>
            </a:pP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Methodische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Einordnung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der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Untersuchung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und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Problematik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Erhebung</a:t>
            </a:r>
            <a:r>
              <a:rPr lang="en-US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und </a:t>
            </a:r>
            <a:r>
              <a:rPr lang="en-US" sz="20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Auswertung</a:t>
            </a:r>
            <a:endParaRPr lang="en-US" sz="20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41325" lvl="0" indent="-441325">
              <a:lnSpc>
                <a:spcPct val="115000"/>
              </a:lnSpc>
              <a:buClr>
                <a:schemeClr val="dk1"/>
              </a:buClr>
              <a:buSzPct val="55000"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5. </a:t>
            </a:r>
            <a:r>
              <a:rPr lang="en-US" sz="2000" dirty="0" smtClean="0">
                <a:latin typeface="Cambria"/>
                <a:ea typeface="Cambria"/>
                <a:cs typeface="Cambria"/>
                <a:sym typeface="Cambria"/>
              </a:rPr>
              <a:t>	</a:t>
            </a:r>
            <a:r>
              <a:rPr lang="en-US" sz="2000" dirty="0" err="1" smtClean="0">
                <a:latin typeface="Cambria"/>
                <a:ea typeface="Cambria"/>
                <a:cs typeface="Cambria"/>
                <a:sym typeface="Cambria"/>
              </a:rPr>
              <a:t>Datenerhebung</a:t>
            </a:r>
            <a:endParaRPr lang="en-US"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6.  </a:t>
            </a:r>
            <a:r>
              <a:rPr lang="en-US" sz="2000" dirty="0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Vorgehensweise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für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die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Erhebung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der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Daten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7.1. Die Institution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7.2. Die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Befragungspersonen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8.    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Ablauf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des Interviews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9.    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Datenauswertung</a:t>
            </a:r>
            <a:endParaRPr lang="en-US"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Learnings</a:t>
            </a:r>
            <a:r>
              <a:rPr lang="en-US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&amp; next steps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10.  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Learnings</a:t>
            </a:r>
            <a:endParaRPr lang="en-US"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11.    Next steps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717200" y="1421375"/>
            <a:ext cx="7806300" cy="1755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1. Kulturelle Identität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72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Kulturbegriff nach Geertz</a:t>
            </a:r>
          </a:p>
          <a:p>
            <a:pPr marL="0" lvl="0" indent="0" rtl="0">
              <a:lnSpc>
                <a:spcPct val="115000"/>
              </a:lnSpc>
              <a:spcBef>
                <a:spcPts val="2240"/>
              </a:spcBef>
              <a:buNone/>
            </a:pPr>
            <a:r>
              <a:rPr lang="en-US" sz="18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“Ich meine mit Max Weber, daß der Mensch ein Wesen ist, das in selbstgesponnene Bedeutungsgewebe verstrickt ist, wobei ich Kultur als dieses Gewebe ansehe.”  (Geertz 1987:25)</a:t>
            </a:r>
          </a:p>
          <a:p>
            <a:pPr marL="457200" lvl="0" indent="-342900" rtl="0">
              <a:lnSpc>
                <a:spcPct val="115000"/>
              </a:lnSpc>
              <a:spcBef>
                <a:spcPts val="2240"/>
              </a:spcBef>
              <a:buClr>
                <a:srgbClr val="171717"/>
              </a:buClr>
              <a:buSzPct val="100000"/>
            </a:pPr>
            <a:r>
              <a:rPr lang="en-US" sz="18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Semiotischer Kulturbegriff (Ausdruck von Kultur durch Zeichen/Symbole)</a:t>
            </a:r>
          </a:p>
          <a:p>
            <a:pPr marL="457200" lvl="0" indent="-342900" rtl="0">
              <a:lnSpc>
                <a:spcPct val="115000"/>
              </a:lnSpc>
              <a:spcBef>
                <a:spcPts val="2240"/>
              </a:spcBef>
              <a:buClr>
                <a:srgbClr val="171717"/>
              </a:buClr>
              <a:buSzPct val="100000"/>
              <a:buFont typeface="Cambria"/>
            </a:pPr>
            <a:r>
              <a:rPr lang="en-US" sz="1800">
                <a:solidFill>
                  <a:srgbClr val="171717"/>
                </a:solidFill>
                <a:latin typeface="Cambria"/>
                <a:ea typeface="Cambria"/>
                <a:cs typeface="Cambria"/>
                <a:sym typeface="Cambria"/>
              </a:rPr>
              <a:t>Kultur als Gewebe </a:t>
            </a:r>
          </a:p>
          <a:p>
            <a:pPr marL="182880" lvl="0" indent="0">
              <a:spcBef>
                <a:spcPts val="0"/>
              </a:spcBef>
              <a:buNone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Kulturelle Identität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SzPct val="25000"/>
              <a:buFont typeface="Cambria"/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25000"/>
              <a:buFont typeface="Cambria"/>
              <a:buNone/>
            </a:pP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Die Beantwortung der Frage </a:t>
            </a:r>
            <a:r>
              <a:rPr lang="en-US" sz="1800" i="1">
                <a:latin typeface="Cambria"/>
                <a:ea typeface="Cambria"/>
                <a:cs typeface="Cambria"/>
                <a:sym typeface="Cambria"/>
              </a:rPr>
              <a:t>“Wer bin ich?” als Subjekt und auch als Objekt in</a:t>
            </a:r>
            <a:br>
              <a:rPr lang="en-US" sz="1800" i="1">
                <a:latin typeface="Cambria"/>
                <a:ea typeface="Cambria"/>
                <a:cs typeface="Cambria"/>
                <a:sym typeface="Cambria"/>
              </a:rPr>
            </a:br>
            <a:r>
              <a:rPr lang="en-US" sz="1800" i="1">
                <a:latin typeface="Cambria"/>
                <a:ea typeface="Cambria"/>
                <a:cs typeface="Cambria"/>
                <a:sym typeface="Cambria"/>
              </a:rPr>
              <a:t>einer Gesellschaft</a:t>
            </a: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lang="en-US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Lucius-Hoene, G., &amp; Deppermann, A., 2004).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25000"/>
              <a:buFont typeface="Cambria"/>
              <a:buNone/>
            </a:pPr>
            <a:r>
              <a:rPr lang="en-US" sz="1800" i="1">
                <a:latin typeface="Cambria"/>
                <a:ea typeface="Cambria"/>
                <a:cs typeface="Cambria"/>
                <a:sym typeface="Cambria"/>
              </a:rPr>
              <a:t>Die Identitätspositionierung passiert durch Zurückgreifen auf kulturellen Kontext [...]. Hierbei gilt:ohne kulturell Fremdes kein kulturell Eigenes und somit keine kulturelle Identität </a:t>
            </a:r>
            <a:r>
              <a:rPr lang="en-US" sz="1800">
                <a:latin typeface="Cambria"/>
                <a:ea typeface="Cambria"/>
                <a:cs typeface="Cambria"/>
                <a:sym typeface="Cambria"/>
              </a:rPr>
              <a:t>(Porsché, 2008).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182880" lvl="0" indent="0">
              <a:spcBef>
                <a:spcPts val="0"/>
              </a:spcBef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2. Fragestellung 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>
                <a:latin typeface="Cambria"/>
                <a:ea typeface="Cambria"/>
                <a:cs typeface="Cambria"/>
                <a:sym typeface="Cambria"/>
              </a:rPr>
              <a:t>Forschungsfrage:</a:t>
            </a:r>
          </a:p>
          <a:p>
            <a:pPr marL="0" lvl="0" indent="0" rtl="0">
              <a:lnSpc>
                <a:spcPct val="138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8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lnSpc>
                <a:spcPct val="138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Anhand welcher Merkmale lässt sich die kulturelle Identität der Befragten rekonstruieren?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b="1">
                <a:latin typeface="Cambria"/>
                <a:ea typeface="Cambria"/>
                <a:cs typeface="Cambria"/>
                <a:sym typeface="Cambria"/>
              </a:rPr>
              <a:t>Forschungsansatz: </a:t>
            </a:r>
          </a:p>
          <a:p>
            <a:pPr lvl="0" rtl="0">
              <a:spcBef>
                <a:spcPts val="0"/>
              </a:spcBef>
              <a:buNone/>
            </a:pPr>
            <a:endParaRPr sz="8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In unserem Projekt geht es darum herauszufinden, wie sich Menschen in modernen und in stetigem Wandel befindlichen Gesellschaften kulturell verorten. Dies soll mit der Methode des narrativen Interviews erforscht werden.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3. Projekt-Flyer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82880" lvl="0" indent="0" algn="just">
              <a:spcBef>
                <a:spcPts val="0"/>
              </a:spcBef>
              <a:buNone/>
            </a:pPr>
            <a:r>
              <a:rPr lang="en-US" sz="1800" u="sng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https://docs.google.com/document/d/1MELNdBP8An5ucPuXWnG35rfCwQVlCM0yv6sNc2m0cng/edit?ts=59e39a19#heading=h.mktyz28pj75t</a:t>
            </a:r>
          </a:p>
          <a:p>
            <a:pPr lvl="0" algn="just">
              <a:spcBef>
                <a:spcPts val="0"/>
              </a:spcBef>
              <a:buNone/>
            </a:pPr>
            <a:endParaRPr sz="1800"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0" y="3617950"/>
            <a:ext cx="3048000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 sz="3600"/>
              <a:t>4. Methodische Einordnung der Untersuchung und Problematik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>
                <a:latin typeface="Cambria"/>
                <a:ea typeface="Cambria"/>
                <a:cs typeface="Cambria"/>
                <a:sym typeface="Cambria"/>
              </a:rPr>
              <a:t>Das narrative Interview ist eine qualitative Erhebungsmethode.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u="sng">
                <a:latin typeface="Cambria"/>
                <a:ea typeface="Cambria"/>
                <a:cs typeface="Cambria"/>
                <a:sym typeface="Cambria"/>
              </a:rPr>
              <a:t>Problematik: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Die Narrativierbarkeit: Der Informant soll möglichst viel erzählen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Cambria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Ethische Aspekte: Fehlender Vertrauensaufbau, </a:t>
            </a:r>
            <a:r>
              <a:rPr lang="en-US" sz="2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Vertraulichkeit und Vermeidung von Schaden des Informanten (Anonymität zusichern)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Cambria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Sprachbarrieren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Cambria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Ansprechen von Tabu-Themen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Kommunikative Interaktion: Sicherstellen, dass die sprachlichen Symbole verstanden werden (Sozialer Bedeutung und Nutzung von Wörter)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Datenfilterung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Logik der Handlung und der Darstellung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3600"/>
              <a:t>Untersuchungsdesign - Agenda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766050" y="1341325"/>
            <a:ext cx="7806300" cy="551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Untersuchungsdesign</a:t>
            </a:r>
            <a:r>
              <a:rPr lang="en-US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allgemein</a:t>
            </a:r>
            <a:endParaRPr lang="en-US" sz="20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AutoNum type="arabicPeriod"/>
            </a:pP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Kulturelle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Identität</a:t>
            </a:r>
            <a:endParaRPr lang="en-US"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AutoNum type="arabicPeriod"/>
            </a:pP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Fragestellung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AutoNum type="arabicPeriod"/>
            </a:pP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Projekt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-Flyer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AutoNum type="arabicPeriod"/>
            </a:pP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Methodische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Einordnung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der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Untersuchung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und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Problematik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Erhebung</a:t>
            </a:r>
            <a:r>
              <a:rPr lang="en-US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und </a:t>
            </a:r>
            <a:r>
              <a:rPr lang="en-US" sz="20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Auswertung</a:t>
            </a:r>
            <a:endParaRPr lang="en-US" sz="20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41325" lvl="0" indent="-441325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5. </a:t>
            </a:r>
            <a:r>
              <a:rPr lang="en-US" sz="2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r>
              <a:rPr lang="en-US" sz="20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Datenerhebung</a:t>
            </a:r>
            <a:endParaRPr lang="en-US"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6.  </a:t>
            </a:r>
            <a:r>
              <a:rPr lang="en-US" sz="2000" dirty="0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Vorgehensweise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für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die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Erhebung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der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Daten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7.1. Die Institution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7.2. Die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Befragungspersonen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8.    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Ablauf</a:t>
            </a: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des Interviews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9.    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Datenauswertung</a:t>
            </a:r>
            <a:endParaRPr lang="en-US"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Learnings</a:t>
            </a:r>
            <a:r>
              <a:rPr lang="en-US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&amp; next steps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10.   </a:t>
            </a:r>
            <a:r>
              <a:rPr lang="en-US" sz="2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Learnings</a:t>
            </a:r>
            <a:endParaRPr lang="en-US"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11.    Next steps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668850" y="3160075"/>
            <a:ext cx="7806300" cy="2503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239125" y="5791925"/>
            <a:ext cx="8594700" cy="99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5. Datenerhebung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321825"/>
            <a:ext cx="8229600" cy="500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u="sng">
                <a:solidFill>
                  <a:srgbClr val="5B0F00"/>
                </a:solidFill>
                <a:latin typeface="Cambria"/>
                <a:ea typeface="Cambria"/>
                <a:cs typeface="Cambria"/>
                <a:sym typeface="Cambria"/>
              </a:rPr>
              <a:t>Beschreibung der angewandten Erhebungsmethode - das narrative Interview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000" u="sng">
              <a:solidFill>
                <a:srgbClr val="5B0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Das narratives Interview basiert auf einer Eingangsfrage, auf die eine fließende Erzählung des Interviewpartners folgt. Die Erzählung wird dabei vom Interviewer zunächst nicht durch Nachfragen unterbrochen.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Küsters Ivonne 2009</a:t>
            </a:r>
            <a:r>
              <a:rPr lang="en-US" sz="1000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r>
              <a:rPr lang="en-US" sz="1000">
                <a:latin typeface="Cambria"/>
                <a:ea typeface="Cambria"/>
                <a:cs typeface="Cambria"/>
                <a:sym typeface="Cambria"/>
              </a:rPr>
              <a:t>Narrative Interviews, Grundlagen und Anwendungen, 2. Auflage, Hagener Studientexte zur Soziologie, VS Verlag für Sozialwissenschaften I, GWV Fachverlage GmbH, Wiesbaden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10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Methode geprägt durch dichte Beschreibung und genaue Beobachtung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endParaRPr sz="1600">
              <a:solidFill>
                <a:srgbClr val="5B0F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3438200" y="4064025"/>
            <a:ext cx="3147000" cy="1304100"/>
          </a:xfrm>
          <a:prstGeom prst="flowChartAlternateProcess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0875" y="4383981"/>
            <a:ext cx="719550" cy="664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6325" y="4342450"/>
            <a:ext cx="719548" cy="8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2150" y="4315775"/>
            <a:ext cx="648991" cy="85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456500" y="5745000"/>
            <a:ext cx="2537700" cy="111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 b="1">
                <a:solidFill>
                  <a:srgbClr val="45818E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5300" y="5869058"/>
            <a:ext cx="538800" cy="92399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2537050" y="5976450"/>
            <a:ext cx="648900" cy="664200"/>
          </a:xfrm>
          <a:prstGeom prst="mathPlus">
            <a:avLst>
              <a:gd name="adj1" fmla="val 23520"/>
            </a:avLst>
          </a:prstGeom>
          <a:solidFill>
            <a:srgbClr val="45818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1500" y="5952502"/>
            <a:ext cx="719550" cy="65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3285650" y="5752050"/>
            <a:ext cx="2537700" cy="111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 b="1">
                <a:solidFill>
                  <a:srgbClr val="45818E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</a:p>
        </p:txBody>
      </p:sp>
      <p:sp>
        <p:nvSpPr>
          <p:cNvPr id="155" name="Shape 155"/>
          <p:cNvSpPr/>
          <p:nvPr/>
        </p:nvSpPr>
        <p:spPr>
          <a:xfrm>
            <a:off x="5204050" y="5976450"/>
            <a:ext cx="648900" cy="664200"/>
          </a:xfrm>
          <a:prstGeom prst="mathPlus">
            <a:avLst>
              <a:gd name="adj1" fmla="val 23520"/>
            </a:avLst>
          </a:prstGeom>
          <a:solidFill>
            <a:srgbClr val="45818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936500" y="6063450"/>
            <a:ext cx="538800" cy="490200"/>
          </a:xfrm>
          <a:prstGeom prst="mathMultiply">
            <a:avLst>
              <a:gd name="adj1" fmla="val 23520"/>
            </a:avLst>
          </a:prstGeom>
          <a:solidFill>
            <a:srgbClr val="45818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6804250" y="5976450"/>
            <a:ext cx="648900" cy="664200"/>
          </a:xfrm>
          <a:prstGeom prst="mathPlus">
            <a:avLst>
              <a:gd name="adj1" fmla="val 23520"/>
            </a:avLst>
          </a:prstGeom>
          <a:solidFill>
            <a:srgbClr val="45818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3755900" y="6063450"/>
            <a:ext cx="538800" cy="490200"/>
          </a:xfrm>
          <a:prstGeom prst="mathMultiply">
            <a:avLst>
              <a:gd name="adj1" fmla="val 23520"/>
            </a:avLst>
          </a:prstGeom>
          <a:solidFill>
            <a:srgbClr val="45818E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92425" y="5933825"/>
            <a:ext cx="538800" cy="7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04700" y="5782550"/>
            <a:ext cx="122872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72200" y="6172200"/>
            <a:ext cx="152400" cy="23446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x="5624350" y="4168375"/>
            <a:ext cx="899700" cy="12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100"/>
              <a:t>Informant</a:t>
            </a:r>
          </a:p>
        </p:txBody>
      </p:sp>
      <p:sp>
        <p:nvSpPr>
          <p:cNvPr id="163" name="Shape 163"/>
          <p:cNvSpPr/>
          <p:nvPr/>
        </p:nvSpPr>
        <p:spPr>
          <a:xfrm>
            <a:off x="4544825" y="4168425"/>
            <a:ext cx="987900" cy="12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/>
              <a:t>Interviewer</a:t>
            </a:r>
          </a:p>
        </p:txBody>
      </p:sp>
      <p:sp>
        <p:nvSpPr>
          <p:cNvPr id="164" name="Shape 164"/>
          <p:cNvSpPr/>
          <p:nvPr/>
        </p:nvSpPr>
        <p:spPr>
          <a:xfrm>
            <a:off x="3514250" y="4168425"/>
            <a:ext cx="987900" cy="12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100"/>
              <a:t>Beisitzer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ligraphy">
  <a:themeElements>
    <a:clrScheme name="Calligraphy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1434</Words>
  <Application>Microsoft Office PowerPoint</Application>
  <PresentationFormat>Bildschirmpräsentation (4:3)</PresentationFormat>
  <Paragraphs>263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Calligraphy</vt:lpstr>
      <vt:lpstr>KULTURELLE IDENTITÄT im Zentralrat der afghanischen Hindus und Sikhs in Deutschland e.V - Standort München</vt:lpstr>
      <vt:lpstr>Untersuchungsdesign - Agenda</vt:lpstr>
      <vt:lpstr>Untersuchungsdesign - Agenda</vt:lpstr>
      <vt:lpstr>1. Kulturelle Identität</vt:lpstr>
      <vt:lpstr>2. Fragestellung </vt:lpstr>
      <vt:lpstr>3. Projekt-Flyer</vt:lpstr>
      <vt:lpstr>4. Methodische Einordnung der Untersuchung und Problematik</vt:lpstr>
      <vt:lpstr>Untersuchungsdesign - Agenda</vt:lpstr>
      <vt:lpstr>5. Datenerhebung</vt:lpstr>
      <vt:lpstr>6. Vorgehensweise für die Erhebung der Daten</vt:lpstr>
      <vt:lpstr>7.1 Die Institution</vt:lpstr>
      <vt:lpstr>7.2 Die Befragungspersonen</vt:lpstr>
      <vt:lpstr>       8. Ablauf des Interviews</vt:lpstr>
      <vt:lpstr>     8. Ablauf des Interviews</vt:lpstr>
      <vt:lpstr>9. Datenauswertung</vt:lpstr>
      <vt:lpstr>9. Datenauswertung</vt:lpstr>
      <vt:lpstr>Untersuchungsdesign - Agenda</vt:lpstr>
      <vt:lpstr>10. Learnings</vt:lpstr>
      <vt:lpstr>11. Next Steps: M3 24.11.17  </vt:lpstr>
      <vt:lpstr>Status Literaturrecherche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KULTURELLE IDENTITÄT im Zentralrat der afghanischen Hindus und Sikhs in Deutschland e.V - Standort München</dc:title>
  <cp:lastModifiedBy>Shani</cp:lastModifiedBy>
  <cp:revision>12</cp:revision>
  <dcterms:modified xsi:type="dcterms:W3CDTF">2017-10-27T09:56:45Z</dcterms:modified>
</cp:coreProperties>
</file>