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Author clrIdx="0" id="0" initials="" lastIdx="1" name="Sarina K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1" dt="2017-11-21T20:09:11.666">
    <p:pos x="6000" y="0"/>
    <p:text>Hat jemand die Daten?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0" name="Shape 140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Shape 2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98450" lvl="0" marL="457200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de"/>
              <a:t>Segmentieren und Texttyp bestimmen</a:t>
            </a:r>
          </a:p>
          <a:p>
            <a:pPr indent="-298450" lvl="0" marL="457200" rtl="0">
              <a:spcBef>
                <a:spcPts val="0"/>
              </a:spcBef>
              <a:buSzPct val="100000"/>
              <a:buAutoNum type="arabicPeriod"/>
            </a:pPr>
            <a:r>
              <a:rPr lang="de"/>
              <a:t>Inhaltlich beschreiben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"/>
              <a:t>Z = Erzählung</a:t>
            </a:r>
          </a:p>
          <a:p>
            <a:pPr lvl="0">
              <a:spcBef>
                <a:spcPts val="0"/>
              </a:spcBef>
              <a:buNone/>
            </a:pPr>
            <a:r>
              <a:rPr lang="de"/>
              <a:t>B = Beschreibung</a:t>
            </a:r>
          </a:p>
          <a:p>
            <a:pPr lvl="0">
              <a:spcBef>
                <a:spcPts val="0"/>
              </a:spcBef>
              <a:buNone/>
            </a:pPr>
            <a:r>
              <a:rPr lang="de"/>
              <a:t>A = Argumentation</a:t>
            </a:r>
          </a:p>
          <a:p>
            <a:pPr lvl="0">
              <a:spcBef>
                <a:spcPts val="0"/>
              </a:spcBef>
              <a:buNone/>
            </a:pPr>
            <a:r>
              <a:rPr lang="de"/>
              <a:t>E = Evaluation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Shape 3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"/>
              <a:t>Eher nicht zeigen in der Präsentation - als Back Up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"/>
              <a:t>viele Turbolenzen:</a:t>
            </a:r>
          </a:p>
          <a:p>
            <a:pPr indent="-298450" lvl="0" marL="4572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e"/>
              <a:t>umorganisieren von Rollenverteilung</a:t>
            </a:r>
          </a:p>
          <a:p>
            <a:pPr indent="-298450" lvl="0" marL="4572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e"/>
              <a:t>Teamausfälle (Urlaub, Krankheit, Arbeit, etc.)</a:t>
            </a:r>
          </a:p>
          <a:p>
            <a:pPr indent="-298450" lvl="0" marL="457200">
              <a:spcBef>
                <a:spcPts val="0"/>
              </a:spcBef>
              <a:buSzPct val="100000"/>
              <a:buChar char="-"/>
            </a:pPr>
            <a:r>
              <a:rPr lang="de"/>
              <a:t>Arbeitsbelastungen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e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e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e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el und Inhal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SzPct val="155555"/>
              <a:buNone/>
              <a:defRPr sz="1800"/>
            </a:lvl2pPr>
            <a:lvl3pPr indent="0" lvl="2">
              <a:spcBef>
                <a:spcPts val="0"/>
              </a:spcBef>
              <a:buSzPct val="155555"/>
              <a:buNone/>
              <a:defRPr sz="1800"/>
            </a:lvl3pPr>
            <a:lvl4pPr indent="0" lvl="3">
              <a:spcBef>
                <a:spcPts val="0"/>
              </a:spcBef>
              <a:buSzPct val="155555"/>
              <a:buNone/>
              <a:defRPr sz="1800"/>
            </a:lvl4pPr>
            <a:lvl5pPr indent="0" lvl="4">
              <a:spcBef>
                <a:spcPts val="0"/>
              </a:spcBef>
              <a:buSzPct val="155555"/>
              <a:buNone/>
              <a:defRPr sz="1800"/>
            </a:lvl5pPr>
            <a:lvl6pPr indent="0" lvl="5">
              <a:spcBef>
                <a:spcPts val="0"/>
              </a:spcBef>
              <a:buSzPct val="155555"/>
              <a:buNone/>
              <a:defRPr sz="1800"/>
            </a:lvl6pPr>
            <a:lvl7pPr indent="0" lvl="6">
              <a:spcBef>
                <a:spcPts val="0"/>
              </a:spcBef>
              <a:buSzPct val="155555"/>
              <a:buNone/>
              <a:defRPr sz="1800"/>
            </a:lvl7pPr>
            <a:lvl8pPr indent="0" lvl="7">
              <a:spcBef>
                <a:spcPts val="0"/>
              </a:spcBef>
              <a:buSzPct val="155555"/>
              <a:buNone/>
              <a:defRPr sz="1800"/>
            </a:lvl8pPr>
            <a:lvl9pPr indent="0" lvl="8">
              <a:spcBef>
                <a:spcPts val="0"/>
              </a:spcBef>
              <a:buSzPct val="155555"/>
              <a:buNone/>
              <a:defRPr sz="1800"/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ct val="116666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ct val="116666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de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ctrTitle"/>
          </p:nvPr>
        </p:nvSpPr>
        <p:spPr>
          <a:xfrm>
            <a:off x="685800" y="1485900"/>
            <a:ext cx="7772400" cy="140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rgbClr val="FFFFFF"/>
              </a:buClr>
              <a:buSzPct val="31818"/>
              <a:buFont typeface="Cambria"/>
              <a:buNone/>
              <a:defRPr b="1" i="0" sz="44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" type="subTitle"/>
          </p:nvPr>
        </p:nvSpPr>
        <p:spPr>
          <a:xfrm>
            <a:off x="1371600" y="2893221"/>
            <a:ext cx="6400800" cy="13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480"/>
              </a:spcBef>
              <a:buClr>
                <a:schemeClr val="dk2"/>
              </a:buClr>
              <a:buSzPct val="119999"/>
              <a:buFont typeface="Cambria"/>
              <a:buNone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buClr>
                <a:schemeClr val="dk2"/>
              </a:buClr>
              <a:buSzPct val="100000"/>
              <a:buFont typeface="Cambria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buClr>
                <a:schemeClr val="dk2"/>
              </a:buClr>
              <a:buSzPct val="59999"/>
              <a:buFont typeface="Noto Sans Symbols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buClr>
                <a:schemeClr val="dk2"/>
              </a:buClr>
              <a:buSzPct val="90000"/>
              <a:buFont typeface="Calibri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buClr>
                <a:schemeClr val="dk2"/>
              </a:buClr>
              <a:buSzPct val="100000"/>
              <a:buFont typeface="Cambria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x="8878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ct val="116666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3124200" y="486299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ct val="116666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6992644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de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pic>
        <p:nvPicPr>
          <p:cNvPr descr="Hochschule_Muenchen_Logo.svg.png" id="68" name="Shape 68"/>
          <p:cNvPicPr preferRelativeResize="0"/>
          <p:nvPr/>
        </p:nvPicPr>
        <p:blipFill rotWithShape="1">
          <a:blip r:embed="rId2">
            <a:alphaModFix/>
          </a:blip>
          <a:srcRect b="-1620" l="0" r="0" t="1620"/>
          <a:stretch/>
        </p:blipFill>
        <p:spPr>
          <a:xfrm>
            <a:off x="6348625" y="77944"/>
            <a:ext cx="2619900" cy="85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ct val="35000"/>
              <a:buFont typeface="Cambria"/>
              <a:buNone/>
              <a:defRPr b="1" i="0" sz="4000" u="none" cap="none" strike="noStrike"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l">
              <a:spcBef>
                <a:spcPts val="0"/>
              </a:spcBef>
              <a:buClr>
                <a:srgbClr val="434343"/>
              </a:buClr>
              <a:buSzPct val="77777"/>
              <a:buNone/>
              <a:defRPr b="0" i="0" sz="1800" u="none" cap="none" strike="noStrike">
                <a:solidFill>
                  <a:srgbClr val="434343"/>
                </a:solidFill>
              </a:defRPr>
            </a:lvl2pPr>
            <a:lvl3pPr indent="0" lvl="2" marL="0" marR="0" rtl="0" algn="l">
              <a:spcBef>
                <a:spcPts val="0"/>
              </a:spcBef>
              <a:buClr>
                <a:srgbClr val="434343"/>
              </a:buClr>
              <a:buSzPct val="77777"/>
              <a:buNone/>
              <a:defRPr b="0" i="0" sz="1800" u="none" cap="none" strike="noStrike">
                <a:solidFill>
                  <a:srgbClr val="434343"/>
                </a:solidFill>
              </a:defRPr>
            </a:lvl3pPr>
            <a:lvl4pPr indent="0" lvl="3" marL="0" marR="0" rtl="0" algn="l">
              <a:spcBef>
                <a:spcPts val="0"/>
              </a:spcBef>
              <a:buClr>
                <a:srgbClr val="434343"/>
              </a:buClr>
              <a:buSzPct val="77777"/>
              <a:buNone/>
              <a:defRPr b="0" i="0" sz="1800" u="none" cap="none" strike="noStrike">
                <a:solidFill>
                  <a:srgbClr val="434343"/>
                </a:solidFill>
              </a:defRPr>
            </a:lvl4pPr>
            <a:lvl5pPr indent="0" lvl="4" marL="0" marR="0" rtl="0" algn="l">
              <a:spcBef>
                <a:spcPts val="0"/>
              </a:spcBef>
              <a:buClr>
                <a:srgbClr val="434343"/>
              </a:buClr>
              <a:buSzPct val="77777"/>
              <a:buNone/>
              <a:defRPr b="0" i="0" sz="1800" u="none" cap="none" strike="noStrike">
                <a:solidFill>
                  <a:srgbClr val="434343"/>
                </a:solidFill>
              </a:defRPr>
            </a:lvl5pPr>
            <a:lvl6pPr indent="0" lvl="5" marL="0" marR="0" rtl="0" algn="l">
              <a:spcBef>
                <a:spcPts val="0"/>
              </a:spcBef>
              <a:buClr>
                <a:srgbClr val="434343"/>
              </a:buClr>
              <a:buSzPct val="77777"/>
              <a:buNone/>
              <a:defRPr b="0" i="0" sz="1800" u="none" cap="none" strike="noStrike">
                <a:solidFill>
                  <a:srgbClr val="434343"/>
                </a:solidFill>
              </a:defRPr>
            </a:lvl6pPr>
            <a:lvl7pPr indent="0" lvl="6" marL="0" marR="0" rtl="0" algn="l">
              <a:spcBef>
                <a:spcPts val="0"/>
              </a:spcBef>
              <a:buClr>
                <a:srgbClr val="434343"/>
              </a:buClr>
              <a:buSzPct val="77777"/>
              <a:buNone/>
              <a:defRPr b="0" i="0" sz="1800" u="none" cap="none" strike="noStrike">
                <a:solidFill>
                  <a:srgbClr val="434343"/>
                </a:solidFill>
              </a:defRPr>
            </a:lvl7pPr>
            <a:lvl8pPr indent="0" lvl="7" marL="0" marR="0" rtl="0" algn="l">
              <a:spcBef>
                <a:spcPts val="0"/>
              </a:spcBef>
              <a:buClr>
                <a:srgbClr val="434343"/>
              </a:buClr>
              <a:buSzPct val="77777"/>
              <a:buNone/>
              <a:defRPr b="0" i="0" sz="1800" u="none" cap="none" strike="noStrike">
                <a:solidFill>
                  <a:srgbClr val="434343"/>
                </a:solidFill>
              </a:defRPr>
            </a:lvl8pPr>
            <a:lvl9pPr indent="0" lvl="8" marL="0" marR="0" rtl="0" algn="l">
              <a:spcBef>
                <a:spcPts val="0"/>
              </a:spcBef>
              <a:buClr>
                <a:srgbClr val="434343"/>
              </a:buClr>
              <a:buSzPct val="77777"/>
              <a:buNone/>
              <a:defRPr b="0" i="0" sz="1800" u="none" cap="none" strike="noStrike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457200" y="1200150"/>
            <a:ext cx="8229600" cy="3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0020" lvl="0" marL="342900" marR="0" rtl="0" algn="l">
              <a:spcBef>
                <a:spcPts val="640"/>
              </a:spcBef>
              <a:buClr>
                <a:schemeClr val="dk2"/>
              </a:buClr>
              <a:buSzPct val="90000"/>
              <a:buFont typeface="Cambria"/>
              <a:buChar char="+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2"/>
              </a:buClr>
              <a:buSzPct val="100000"/>
              <a:buFont typeface="Cambria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37160" lvl="2" marL="1143000" marR="0" rtl="0" algn="l">
              <a:spcBef>
                <a:spcPts val="480"/>
              </a:spcBef>
              <a:buClr>
                <a:schemeClr val="dk2"/>
              </a:buClr>
              <a:buSzPct val="59999"/>
              <a:buFont typeface="Noto Sans Symbols"/>
              <a:buChar char="✕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400"/>
              </a:spcBef>
              <a:buClr>
                <a:schemeClr val="dk2"/>
              </a:buClr>
              <a:buSzPct val="90000"/>
              <a:buFont typeface="Calibri"/>
              <a:buChar char="÷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2"/>
              </a:buClr>
              <a:buSzPct val="100000"/>
              <a:buFont typeface="Cambria"/>
              <a:buChar char="=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0" type="dt"/>
          </p:nvPr>
        </p:nvSpPr>
        <p:spPr>
          <a:xfrm>
            <a:off x="8878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ct val="116666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1" type="ftr"/>
          </p:nvPr>
        </p:nvSpPr>
        <p:spPr>
          <a:xfrm>
            <a:off x="3124200" y="486299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ct val="116666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2" type="sldNum"/>
          </p:nvPr>
        </p:nvSpPr>
        <p:spPr>
          <a:xfrm>
            <a:off x="6992644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de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pic>
        <p:nvPicPr>
          <p:cNvPr descr="Hochschule_Muenchen_Logo.svg.png" id="75" name="Shape 75"/>
          <p:cNvPicPr preferRelativeResize="0"/>
          <p:nvPr/>
        </p:nvPicPr>
        <p:blipFill rotWithShape="1">
          <a:blip r:embed="rId2">
            <a:alphaModFix/>
          </a:blip>
          <a:srcRect b="-1620" l="0" r="0" t="1620"/>
          <a:stretch/>
        </p:blipFill>
        <p:spPr>
          <a:xfrm>
            <a:off x="6992650" y="77944"/>
            <a:ext cx="1975800" cy="64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title"/>
          </p:nvPr>
        </p:nvSpPr>
        <p:spPr>
          <a:xfrm>
            <a:off x="685800" y="2890613"/>
            <a:ext cx="7772400" cy="1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rgbClr val="FFFFFF"/>
              </a:buClr>
              <a:buSzPct val="31818"/>
              <a:buFont typeface="Cambria"/>
              <a:buNone/>
              <a:defRPr b="1" i="0" sz="44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685800" y="1767321"/>
            <a:ext cx="77724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400"/>
              </a:spcBef>
              <a:buClr>
                <a:schemeClr val="lt2"/>
              </a:buClr>
              <a:buSzPct val="144000"/>
              <a:buFont typeface="Cambria"/>
              <a:buNone/>
              <a:defRPr b="0" i="0" sz="2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360"/>
              </a:spcBef>
              <a:buClr>
                <a:schemeClr val="lt2"/>
              </a:buClr>
              <a:buSzPct val="155555"/>
              <a:buFont typeface="Cambria"/>
              <a:buNone/>
              <a:defRPr b="0" i="0" sz="18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20"/>
              </a:spcBef>
              <a:buClr>
                <a:schemeClr val="lt2"/>
              </a:buClr>
              <a:buSzPct val="9000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280"/>
              </a:spcBef>
              <a:buClr>
                <a:schemeClr val="lt2"/>
              </a:buClr>
              <a:buSzPct val="128571"/>
              <a:buFont typeface="Calibri"/>
              <a:buNone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280"/>
              </a:spcBef>
              <a:buClr>
                <a:schemeClr val="lt2"/>
              </a:buClr>
              <a:buSzPct val="142857"/>
              <a:buFont typeface="Cambria"/>
              <a:buNone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280"/>
              </a:spcBef>
              <a:buClr>
                <a:schemeClr val="lt1"/>
              </a:buClr>
              <a:buSzPct val="142857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280"/>
              </a:spcBef>
              <a:buClr>
                <a:schemeClr val="lt1"/>
              </a:buClr>
              <a:buSzPct val="142857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280"/>
              </a:spcBef>
              <a:buClr>
                <a:schemeClr val="lt1"/>
              </a:buClr>
              <a:buSzPct val="142857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280"/>
              </a:spcBef>
              <a:buClr>
                <a:schemeClr val="lt1"/>
              </a:buClr>
              <a:buSzPct val="142857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0" type="dt"/>
          </p:nvPr>
        </p:nvSpPr>
        <p:spPr>
          <a:xfrm>
            <a:off x="8878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ct val="116666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1" type="ftr"/>
          </p:nvPr>
        </p:nvSpPr>
        <p:spPr>
          <a:xfrm>
            <a:off x="3124200" y="486299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ct val="116666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2" type="sldNum"/>
          </p:nvPr>
        </p:nvSpPr>
        <p:spPr>
          <a:xfrm>
            <a:off x="6992644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rgbClr val="FFFFFF"/>
              </a:buClr>
              <a:buSzPct val="35000"/>
              <a:buFont typeface="Cambria"/>
              <a:buNone/>
              <a:defRPr b="1" i="0" sz="40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82880" lvl="0" marL="342900" marR="0" rtl="0" algn="l">
              <a:spcBef>
                <a:spcPts val="560"/>
              </a:spcBef>
              <a:buClr>
                <a:schemeClr val="dk2"/>
              </a:buClr>
              <a:buSzPct val="90000"/>
              <a:buFont typeface="Cambria"/>
              <a:buChar char="+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2"/>
              </a:buClr>
              <a:buSzPct val="100000"/>
              <a:buFont typeface="Cambria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52400" lvl="2" marL="1143000" marR="0" rtl="0" algn="l">
              <a:spcBef>
                <a:spcPts val="400"/>
              </a:spcBef>
              <a:buClr>
                <a:schemeClr val="dk2"/>
              </a:buClr>
              <a:buSzPct val="60000"/>
              <a:buFont typeface="Noto Sans Symbols"/>
              <a:buChar char="✕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5730" lvl="3" marL="1600200" marR="0" rtl="0" algn="l">
              <a:spcBef>
                <a:spcPts val="360"/>
              </a:spcBef>
              <a:buClr>
                <a:schemeClr val="dk2"/>
              </a:buClr>
              <a:buSzPct val="90000"/>
              <a:buFont typeface="Calibri"/>
              <a:buChar char="÷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Cambria"/>
              <a:buChar char="=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82880" lvl="0" marL="342900" marR="0" rtl="0" algn="l">
              <a:spcBef>
                <a:spcPts val="560"/>
              </a:spcBef>
              <a:buClr>
                <a:schemeClr val="dk2"/>
              </a:buClr>
              <a:buSzPct val="90000"/>
              <a:buFont typeface="Cambria"/>
              <a:buChar char="+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2"/>
              </a:buClr>
              <a:buSzPct val="100000"/>
              <a:buFont typeface="Cambria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52400" lvl="2" marL="1143000" marR="0" rtl="0" algn="l">
              <a:spcBef>
                <a:spcPts val="400"/>
              </a:spcBef>
              <a:buClr>
                <a:schemeClr val="dk2"/>
              </a:buClr>
              <a:buSzPct val="60000"/>
              <a:buFont typeface="Noto Sans Symbols"/>
              <a:buChar char="✕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5730" lvl="3" marL="1600200" marR="0" rtl="0" algn="l">
              <a:spcBef>
                <a:spcPts val="360"/>
              </a:spcBef>
              <a:buClr>
                <a:schemeClr val="dk2"/>
              </a:buClr>
              <a:buSzPct val="90000"/>
              <a:buFont typeface="Calibri"/>
              <a:buChar char="÷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2"/>
              </a:buClr>
              <a:buSzPct val="100000"/>
              <a:buFont typeface="Cambria"/>
              <a:buChar char="=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10" type="dt"/>
          </p:nvPr>
        </p:nvSpPr>
        <p:spPr>
          <a:xfrm>
            <a:off x="8878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11" type="ftr"/>
          </p:nvPr>
        </p:nvSpPr>
        <p:spPr>
          <a:xfrm>
            <a:off x="3124200" y="486299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12" type="sldNum"/>
          </p:nvPr>
        </p:nvSpPr>
        <p:spPr>
          <a:xfrm>
            <a:off x="6992644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idx="1" type="body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480"/>
              </a:spcBef>
              <a:buClr>
                <a:schemeClr val="dk2"/>
              </a:buClr>
              <a:buSzPct val="119999"/>
              <a:buFont typeface="Cambria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buClr>
                <a:schemeClr val="dk2"/>
              </a:buClr>
              <a:buSzPct val="140000"/>
              <a:buFont typeface="Cambria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dk2"/>
              </a:buClr>
              <a:buSzPct val="79999"/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dk2"/>
              </a:buClr>
              <a:buSzPct val="112500"/>
              <a:buFont typeface="Calibri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dk2"/>
              </a:buClr>
              <a:buSzPct val="125000"/>
              <a:buFont typeface="Cambria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SzPct val="125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SzPct val="125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SzPct val="125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SzPct val="125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05740" lvl="0" marL="342900" marR="0" rtl="0" algn="l">
              <a:spcBef>
                <a:spcPts val="480"/>
              </a:spcBef>
              <a:buClr>
                <a:schemeClr val="dk2"/>
              </a:buClr>
              <a:buSzPct val="90000"/>
              <a:buFont typeface="Cambria"/>
              <a:buChar char="+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buClr>
                <a:schemeClr val="dk2"/>
              </a:buClr>
              <a:buSzPct val="100000"/>
              <a:buFont typeface="Cambria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60019" lvl="2" marL="1143000" marR="0" rtl="0" algn="l">
              <a:spcBef>
                <a:spcPts val="360"/>
              </a:spcBef>
              <a:buClr>
                <a:schemeClr val="dk2"/>
              </a:buClr>
              <a:buSzPct val="60000"/>
              <a:buFont typeface="Noto Sans Symbols"/>
              <a:buChar char="✕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37160" lvl="3" marL="1600200" marR="0" rtl="0" algn="l">
              <a:spcBef>
                <a:spcPts val="320"/>
              </a:spcBef>
              <a:buClr>
                <a:schemeClr val="dk2"/>
              </a:buClr>
              <a:buSzPct val="90000"/>
              <a:buFont typeface="Calibri"/>
              <a:buChar char="÷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Cambria"/>
              <a:buChar char="=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Shape 92"/>
          <p:cNvSpPr txBox="1"/>
          <p:nvPr>
            <p:ph idx="3" type="body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480"/>
              </a:spcBef>
              <a:buClr>
                <a:schemeClr val="dk2"/>
              </a:buClr>
              <a:buSzPct val="119999"/>
              <a:buFont typeface="Cambria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buClr>
                <a:schemeClr val="dk2"/>
              </a:buClr>
              <a:buSzPct val="140000"/>
              <a:buFont typeface="Cambria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dk2"/>
              </a:buClr>
              <a:buSzPct val="79999"/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dk2"/>
              </a:buClr>
              <a:buSzPct val="112500"/>
              <a:buFont typeface="Calibri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dk2"/>
              </a:buClr>
              <a:buSzPct val="125000"/>
              <a:buFont typeface="Cambria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SzPct val="125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SzPct val="125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SzPct val="125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SzPct val="125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05740" lvl="0" marL="342900" marR="0" rtl="0" algn="l">
              <a:spcBef>
                <a:spcPts val="480"/>
              </a:spcBef>
              <a:buClr>
                <a:schemeClr val="dk2"/>
              </a:buClr>
              <a:buSzPct val="90000"/>
              <a:buFont typeface="Cambria"/>
              <a:buChar char="+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buClr>
                <a:schemeClr val="dk2"/>
              </a:buClr>
              <a:buSzPct val="100000"/>
              <a:buFont typeface="Cambria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60019" lvl="2" marL="1143000" marR="0" rtl="0" algn="l">
              <a:spcBef>
                <a:spcPts val="360"/>
              </a:spcBef>
              <a:buClr>
                <a:schemeClr val="dk2"/>
              </a:buClr>
              <a:buSzPct val="60000"/>
              <a:buFont typeface="Noto Sans Symbols"/>
              <a:buChar char="✕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37160" lvl="3" marL="1600200" marR="0" rtl="0" algn="l">
              <a:spcBef>
                <a:spcPts val="320"/>
              </a:spcBef>
              <a:buClr>
                <a:schemeClr val="dk2"/>
              </a:buClr>
              <a:buSzPct val="90000"/>
              <a:buFont typeface="Calibri"/>
              <a:buChar char="÷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Cambria"/>
              <a:buChar char="=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10" type="dt"/>
          </p:nvPr>
        </p:nvSpPr>
        <p:spPr>
          <a:xfrm>
            <a:off x="8878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Shape 95"/>
          <p:cNvSpPr txBox="1"/>
          <p:nvPr>
            <p:ph idx="11" type="ftr"/>
          </p:nvPr>
        </p:nvSpPr>
        <p:spPr>
          <a:xfrm>
            <a:off x="3124200" y="486299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12" type="sldNum"/>
          </p:nvPr>
        </p:nvSpPr>
        <p:spPr>
          <a:xfrm>
            <a:off x="6992644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97" name="Shape 9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rgbClr val="FFFFFF"/>
              </a:buClr>
              <a:buSzPct val="35000"/>
              <a:buFont typeface="Cambria"/>
              <a:buNone/>
              <a:defRPr b="1" i="0" sz="40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rgbClr val="FFFFFF"/>
              </a:buClr>
              <a:buSzPct val="35000"/>
              <a:buFont typeface="Cambria"/>
              <a:buNone/>
              <a:defRPr b="1" i="0" sz="40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0" name="Shape 100"/>
          <p:cNvSpPr txBox="1"/>
          <p:nvPr>
            <p:ph idx="10" type="dt"/>
          </p:nvPr>
        </p:nvSpPr>
        <p:spPr>
          <a:xfrm>
            <a:off x="8878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Shape 101"/>
          <p:cNvSpPr txBox="1"/>
          <p:nvPr>
            <p:ph idx="11" type="ftr"/>
          </p:nvPr>
        </p:nvSpPr>
        <p:spPr>
          <a:xfrm>
            <a:off x="3124200" y="486299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Shape 102"/>
          <p:cNvSpPr txBox="1"/>
          <p:nvPr>
            <p:ph idx="12" type="sldNum"/>
          </p:nvPr>
        </p:nvSpPr>
        <p:spPr>
          <a:xfrm>
            <a:off x="6992644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idx="10" type="dt"/>
          </p:nvPr>
        </p:nvSpPr>
        <p:spPr>
          <a:xfrm>
            <a:off x="8878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11" type="ftr"/>
          </p:nvPr>
        </p:nvSpPr>
        <p:spPr>
          <a:xfrm>
            <a:off x="3124200" y="486299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12" type="sldNum"/>
          </p:nvPr>
        </p:nvSpPr>
        <p:spPr>
          <a:xfrm>
            <a:off x="6992644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e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326258" y="285750"/>
            <a:ext cx="2667000" cy="13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chemeClr val="dk2"/>
              </a:buClr>
              <a:buSzPct val="43750"/>
              <a:buFont typeface="Cambria"/>
              <a:buNone/>
              <a:defRPr b="1" i="0" sz="32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3352800" y="285749"/>
            <a:ext cx="5410200" cy="43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0020" lvl="0" marL="342900" marR="0" rtl="0" algn="l">
              <a:spcBef>
                <a:spcPts val="640"/>
              </a:spcBef>
              <a:buClr>
                <a:schemeClr val="dk2"/>
              </a:buClr>
              <a:buSzPct val="90000"/>
              <a:buFont typeface="Cambria"/>
              <a:buChar char="+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2"/>
              </a:buClr>
              <a:buSzPct val="100000"/>
              <a:buFont typeface="Cambria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37160" lvl="2" marL="1143000" marR="0" rtl="0" algn="l">
              <a:spcBef>
                <a:spcPts val="480"/>
              </a:spcBef>
              <a:buClr>
                <a:schemeClr val="dk2"/>
              </a:buClr>
              <a:buSzPct val="59999"/>
              <a:buFont typeface="Noto Sans Symbols"/>
              <a:buChar char="✕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400"/>
              </a:spcBef>
              <a:buClr>
                <a:schemeClr val="dk2"/>
              </a:buClr>
              <a:buSzPct val="90000"/>
              <a:buFont typeface="Calibri"/>
              <a:buChar char="÷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2"/>
              </a:buClr>
              <a:buSzPct val="100000"/>
              <a:buFont typeface="Cambria"/>
              <a:buChar char="=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2" type="body"/>
          </p:nvPr>
        </p:nvSpPr>
        <p:spPr>
          <a:xfrm>
            <a:off x="326258" y="1660915"/>
            <a:ext cx="2667000" cy="29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280"/>
              </a:spcBef>
              <a:buClr>
                <a:schemeClr val="dk2"/>
              </a:buClr>
              <a:buSzPct val="205714"/>
              <a:buFont typeface="Cambria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buClr>
                <a:schemeClr val="dk2"/>
              </a:buClr>
              <a:buSzPct val="233333"/>
              <a:buFont typeface="Cambria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buClr>
                <a:schemeClr val="dk2"/>
              </a:buClr>
              <a:buSzPct val="144000"/>
              <a:buFont typeface="Noto Sans Symbols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buClr>
                <a:schemeClr val="dk2"/>
              </a:buClr>
              <a:buSzPct val="2000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buClr>
                <a:schemeClr val="dk2"/>
              </a:buClr>
              <a:buSzPct val="222222"/>
              <a:buFont typeface="Cambria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SzPct val="222222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SzPct val="222222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SzPct val="222222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SzPct val="222222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10" type="dt"/>
          </p:nvPr>
        </p:nvSpPr>
        <p:spPr>
          <a:xfrm>
            <a:off x="8878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1" type="ftr"/>
          </p:nvPr>
        </p:nvSpPr>
        <p:spPr>
          <a:xfrm>
            <a:off x="3124200" y="486299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Shape 113"/>
          <p:cNvSpPr txBox="1"/>
          <p:nvPr>
            <p:ph idx="12" type="sldNum"/>
          </p:nvPr>
        </p:nvSpPr>
        <p:spPr>
          <a:xfrm>
            <a:off x="6992644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Shape 115"/>
          <p:cNvGrpSpPr/>
          <p:nvPr/>
        </p:nvGrpSpPr>
        <p:grpSpPr>
          <a:xfrm>
            <a:off x="1500436" y="340260"/>
            <a:ext cx="7500300" cy="3726225"/>
            <a:chOff x="348558" y="453679"/>
            <a:chExt cx="7500300" cy="4968300"/>
          </a:xfrm>
        </p:grpSpPr>
        <p:sp>
          <p:nvSpPr>
            <p:cNvPr id="116" name="Shape 116"/>
            <p:cNvSpPr/>
            <p:nvPr/>
          </p:nvSpPr>
          <p:spPr>
            <a:xfrm rot="-120012">
              <a:off x="428522" y="580346"/>
              <a:ext cx="7340372" cy="471496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4991" rotWithShape="0" algn="tl" dir="5400000" dist="17780">
                <a:srgbClr val="000000">
                  <a:alpha val="65880"/>
                </a:srgbClr>
              </a:outerShdw>
            </a:effectLst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Shape 117"/>
            <p:cNvSpPr/>
            <p:nvPr/>
          </p:nvSpPr>
          <p:spPr>
            <a:xfrm rot="-59997">
              <a:off x="437430" y="571483"/>
              <a:ext cx="7340318" cy="471491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4991" rotWithShape="0" algn="tl" dir="5400000" dist="17780">
                <a:srgbClr val="000000">
                  <a:alpha val="65880"/>
                </a:srgbClr>
              </a:outerShdw>
            </a:effectLst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Shape 118"/>
            <p:cNvSpPr/>
            <p:nvPr/>
          </p:nvSpPr>
          <p:spPr>
            <a:xfrm>
              <a:off x="437481" y="553734"/>
              <a:ext cx="7340400" cy="4714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4991" rotWithShape="0" algn="tl" dir="5400000" dist="17780">
                <a:srgbClr val="000000">
                  <a:alpha val="65880"/>
                </a:srgbClr>
              </a:outerShdw>
            </a:effectLst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" name="Shape 119"/>
          <p:cNvSpPr/>
          <p:nvPr>
            <p:ph idx="2" type="pic"/>
          </p:nvPr>
        </p:nvSpPr>
        <p:spPr>
          <a:xfrm>
            <a:off x="1651912" y="459582"/>
            <a:ext cx="7215300" cy="3451800"/>
          </a:xfrm>
          <a:prstGeom prst="rect">
            <a:avLst/>
          </a:prstGeom>
          <a:solidFill>
            <a:srgbClr val="FFEDED"/>
          </a:solidFill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640"/>
              </a:spcBef>
              <a:buClr>
                <a:schemeClr val="dk2"/>
              </a:buClr>
              <a:buSzPct val="43750"/>
              <a:buFont typeface="Cambria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560"/>
              </a:spcBef>
              <a:buClr>
                <a:schemeClr val="dk2"/>
              </a:buClr>
              <a:buSzPct val="50000"/>
              <a:buFont typeface="Cambria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480"/>
              </a:spcBef>
              <a:buClr>
                <a:schemeClr val="dk2"/>
              </a:buClr>
              <a:buSzPct val="58333"/>
              <a:buFont typeface="Noto Sans Symbols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400"/>
              </a:spcBef>
              <a:buClr>
                <a:schemeClr val="dk2"/>
              </a:buClr>
              <a:buSzPct val="70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400"/>
              </a:spcBef>
              <a:buClr>
                <a:schemeClr val="dk2"/>
              </a:buClr>
              <a:buSzPct val="70000"/>
              <a:buFont typeface="Cambria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400"/>
              </a:spcBef>
              <a:buClr>
                <a:schemeClr val="dk1"/>
              </a:buClr>
              <a:buSzPct val="70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buClr>
                <a:schemeClr val="dk1"/>
              </a:buClr>
              <a:buSzPct val="70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buClr>
                <a:schemeClr val="dk1"/>
              </a:buClr>
              <a:buSzPct val="70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buClr>
                <a:schemeClr val="dk1"/>
              </a:buClr>
              <a:buSzPct val="70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Shape 120"/>
          <p:cNvSpPr txBox="1"/>
          <p:nvPr>
            <p:ph type="title"/>
          </p:nvPr>
        </p:nvSpPr>
        <p:spPr>
          <a:xfrm>
            <a:off x="0" y="446471"/>
            <a:ext cx="1357200" cy="4268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None/>
              <a:defRPr/>
            </a:lvl1pPr>
          </a:lstStyle>
          <a:p/>
        </p:txBody>
      </p:sp>
      <p:sp>
        <p:nvSpPr>
          <p:cNvPr id="121" name="Shape 121"/>
          <p:cNvSpPr txBox="1"/>
          <p:nvPr/>
        </p:nvSpPr>
        <p:spPr>
          <a:xfrm rot="5400000">
            <a:off x="-1455510" y="1902056"/>
            <a:ext cx="4268400" cy="13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FFFFFF"/>
              </a:buClr>
              <a:buSzPct val="25000"/>
              <a:buFont typeface="Cambria"/>
              <a:buNone/>
            </a:pPr>
            <a:r>
              <a:rPr b="1" i="0" lang="de" sz="32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CLICK TO EDIT MASTER TITLE STYLE</a:t>
            </a:r>
          </a:p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1714480" y="4111243"/>
            <a:ext cx="72153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280"/>
              </a:spcBef>
              <a:buClr>
                <a:schemeClr val="dk2"/>
              </a:buClr>
              <a:buSzPct val="205714"/>
              <a:buFont typeface="Cambria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240"/>
              </a:spcBef>
              <a:buClr>
                <a:schemeClr val="dk2"/>
              </a:buClr>
              <a:buSzPct val="233333"/>
              <a:buFont typeface="Cambria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200"/>
              </a:spcBef>
              <a:buClr>
                <a:schemeClr val="dk2"/>
              </a:buClr>
              <a:buSzPct val="144000"/>
              <a:buFont typeface="Noto Sans Symbols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180"/>
              </a:spcBef>
              <a:buClr>
                <a:schemeClr val="dk2"/>
              </a:buClr>
              <a:buSzPct val="2000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180"/>
              </a:spcBef>
              <a:buClr>
                <a:schemeClr val="dk2"/>
              </a:buClr>
              <a:buSzPct val="222222"/>
              <a:buFont typeface="Cambria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SzPct val="222222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SzPct val="222222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SzPct val="222222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SzPct val="222222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10" type="dt"/>
          </p:nvPr>
        </p:nvSpPr>
        <p:spPr>
          <a:xfrm>
            <a:off x="8878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Shape 124"/>
          <p:cNvSpPr txBox="1"/>
          <p:nvPr>
            <p:ph idx="11" type="ftr"/>
          </p:nvPr>
        </p:nvSpPr>
        <p:spPr>
          <a:xfrm>
            <a:off x="3124200" y="486299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Shape 125"/>
          <p:cNvSpPr txBox="1"/>
          <p:nvPr>
            <p:ph idx="12" type="sldNum"/>
          </p:nvPr>
        </p:nvSpPr>
        <p:spPr>
          <a:xfrm>
            <a:off x="6992644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rgbClr val="FFFFFF"/>
              </a:buClr>
              <a:buSzPct val="35000"/>
              <a:buFont typeface="Cambria"/>
              <a:buNone/>
              <a:defRPr b="1" i="0" sz="40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8" name="Shape 128"/>
          <p:cNvSpPr txBox="1"/>
          <p:nvPr>
            <p:ph idx="1" type="body"/>
          </p:nvPr>
        </p:nvSpPr>
        <p:spPr>
          <a:xfrm rot="5400000">
            <a:off x="2800350" y="-1143000"/>
            <a:ext cx="35433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0020" lvl="0" marL="342900" marR="0" rtl="0" algn="l">
              <a:spcBef>
                <a:spcPts val="640"/>
              </a:spcBef>
              <a:buClr>
                <a:schemeClr val="dk2"/>
              </a:buClr>
              <a:buSzPct val="90000"/>
              <a:buFont typeface="Cambria"/>
              <a:buChar char="+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2"/>
              </a:buClr>
              <a:buSzPct val="100000"/>
              <a:buFont typeface="Cambria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37160" lvl="2" marL="1143000" marR="0" rtl="0" algn="l">
              <a:spcBef>
                <a:spcPts val="480"/>
              </a:spcBef>
              <a:buClr>
                <a:schemeClr val="dk2"/>
              </a:buClr>
              <a:buSzPct val="59999"/>
              <a:buFont typeface="Noto Sans Symbols"/>
              <a:buChar char="✕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400"/>
              </a:spcBef>
              <a:buClr>
                <a:schemeClr val="dk2"/>
              </a:buClr>
              <a:buSzPct val="90000"/>
              <a:buFont typeface="Calibri"/>
              <a:buChar char="÷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2"/>
              </a:buClr>
              <a:buSzPct val="100000"/>
              <a:buFont typeface="Cambria"/>
              <a:buChar char="=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Shape 129"/>
          <p:cNvSpPr txBox="1"/>
          <p:nvPr>
            <p:ph idx="10" type="dt"/>
          </p:nvPr>
        </p:nvSpPr>
        <p:spPr>
          <a:xfrm>
            <a:off x="8878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Shape 130"/>
          <p:cNvSpPr txBox="1"/>
          <p:nvPr>
            <p:ph idx="11" type="ftr"/>
          </p:nvPr>
        </p:nvSpPr>
        <p:spPr>
          <a:xfrm>
            <a:off x="3124200" y="486299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Shape 131"/>
          <p:cNvSpPr txBox="1"/>
          <p:nvPr>
            <p:ph idx="12" type="sldNum"/>
          </p:nvPr>
        </p:nvSpPr>
        <p:spPr>
          <a:xfrm>
            <a:off x="6992644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 rot="5400000">
            <a:off x="5792400" y="1700280"/>
            <a:ext cx="4388700" cy="14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rgbClr val="FFFFFF"/>
              </a:buClr>
              <a:buSzPct val="35000"/>
              <a:buFont typeface="Cambria"/>
              <a:buNone/>
              <a:defRPr b="1" i="0" sz="40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4" name="Shape 134"/>
          <p:cNvSpPr txBox="1"/>
          <p:nvPr>
            <p:ph idx="1" type="body"/>
          </p:nvPr>
        </p:nvSpPr>
        <p:spPr>
          <a:xfrm rot="5400000">
            <a:off x="1677544" y="-1014420"/>
            <a:ext cx="4388700" cy="68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0020" lvl="0" marL="342900" marR="0" rtl="0" algn="l">
              <a:spcBef>
                <a:spcPts val="640"/>
              </a:spcBef>
              <a:buClr>
                <a:schemeClr val="dk2"/>
              </a:buClr>
              <a:buSzPct val="90000"/>
              <a:buFont typeface="Cambria"/>
              <a:buChar char="+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2"/>
              </a:buClr>
              <a:buSzPct val="100000"/>
              <a:buFont typeface="Cambria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37160" lvl="2" marL="1143000" marR="0" rtl="0" algn="l">
              <a:spcBef>
                <a:spcPts val="480"/>
              </a:spcBef>
              <a:buClr>
                <a:schemeClr val="dk2"/>
              </a:buClr>
              <a:buSzPct val="59999"/>
              <a:buFont typeface="Noto Sans Symbols"/>
              <a:buChar char="✕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400"/>
              </a:spcBef>
              <a:buClr>
                <a:schemeClr val="dk2"/>
              </a:buClr>
              <a:buSzPct val="90000"/>
              <a:buFont typeface="Calibri"/>
              <a:buChar char="÷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2"/>
              </a:buClr>
              <a:buSzPct val="100000"/>
              <a:buFont typeface="Cambria"/>
              <a:buChar char="=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Shape 135"/>
          <p:cNvSpPr txBox="1"/>
          <p:nvPr>
            <p:ph idx="10" type="dt"/>
          </p:nvPr>
        </p:nvSpPr>
        <p:spPr>
          <a:xfrm>
            <a:off x="8878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Shape 136"/>
          <p:cNvSpPr txBox="1"/>
          <p:nvPr>
            <p:ph idx="11" type="ftr"/>
          </p:nvPr>
        </p:nvSpPr>
        <p:spPr>
          <a:xfrm>
            <a:off x="3124200" y="486299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Shape 137"/>
          <p:cNvSpPr txBox="1"/>
          <p:nvPr>
            <p:ph idx="12" type="sldNum"/>
          </p:nvPr>
        </p:nvSpPr>
        <p:spPr>
          <a:xfrm>
            <a:off x="6992644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e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e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e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e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e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e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e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de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rgbClr val="434343"/>
              </a:buClr>
              <a:buSzPct val="35000"/>
              <a:buFont typeface="Calibri"/>
              <a:buNone/>
              <a:defRPr b="1" i="0" sz="40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457200" y="1200150"/>
            <a:ext cx="8229600" cy="3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0020" lvl="0" marL="342900" marR="0" rtl="0" algn="l">
              <a:spcBef>
                <a:spcPts val="640"/>
              </a:spcBef>
              <a:buClr>
                <a:schemeClr val="dk2"/>
              </a:buClr>
              <a:buSzPct val="90000"/>
              <a:buFont typeface="Cambria"/>
              <a:buChar char="+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2"/>
              </a:buClr>
              <a:buSzPct val="100000"/>
              <a:buFont typeface="Cambria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37160" lvl="2" marL="1143000" marR="0" rtl="0" algn="l">
              <a:spcBef>
                <a:spcPts val="480"/>
              </a:spcBef>
              <a:buClr>
                <a:schemeClr val="dk2"/>
              </a:buClr>
              <a:buSzPct val="59999"/>
              <a:buFont typeface="Noto Sans Symbols"/>
              <a:buChar char="✕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400"/>
              </a:spcBef>
              <a:buClr>
                <a:schemeClr val="dk2"/>
              </a:buClr>
              <a:buSzPct val="90000"/>
              <a:buFont typeface="Calibri"/>
              <a:buChar char="÷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2"/>
              </a:buClr>
              <a:buSzPct val="100000"/>
              <a:buFont typeface="Cambria"/>
              <a:buChar char="=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0" type="dt"/>
          </p:nvPr>
        </p:nvSpPr>
        <p:spPr>
          <a:xfrm>
            <a:off x="8878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ct val="116666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1" type="ftr"/>
          </p:nvPr>
        </p:nvSpPr>
        <p:spPr>
          <a:xfrm>
            <a:off x="3124200" y="486299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SzPct val="116666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SzPct val="77777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6992644" y="486299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de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hyperlink" Target="http://www.infoforu.de/HARIOM2012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Relationship Id="rId4" Type="http://schemas.openxmlformats.org/officeDocument/2006/relationships/image" Target="../media/image2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g"/><Relationship Id="rId4" Type="http://schemas.openxmlformats.org/officeDocument/2006/relationships/image" Target="../media/image2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32.jpg"/><Relationship Id="rId7" Type="http://schemas.openxmlformats.org/officeDocument/2006/relationships/image" Target="../media/image2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comments" Target="../comments/comment1.xml"/><Relationship Id="rId4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docs.google.com/document/d/1VsNKgtupeVcUe4JGNYV2nnhmXCd0mQwq4JgCqYw99hw/edit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14.jpg"/><Relationship Id="rId5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6.jpg"/><Relationship Id="rId5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5.jpg"/><Relationship Id="rId5" Type="http://schemas.openxmlformats.org/officeDocument/2006/relationships/image" Target="../media/image7.jpg"/><Relationship Id="rId6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type="ctrTitle"/>
          </p:nvPr>
        </p:nvSpPr>
        <p:spPr>
          <a:xfrm>
            <a:off x="685800" y="1066025"/>
            <a:ext cx="7772400" cy="14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lt1"/>
              </a:buClr>
              <a:buSzPct val="25000"/>
              <a:buFont typeface="Cambria"/>
              <a:buNone/>
            </a:pPr>
            <a:r>
              <a:rPr b="1" i="0" lang="de" sz="2800" u="none" cap="none" strike="noStrike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KULTURELLE IDENTITÄT</a:t>
            </a:r>
          </a:p>
          <a:p>
            <a:pPr indent="0" lvl="0" marL="0" marR="0" rtl="0" algn="ctr">
              <a:spcBef>
                <a:spcPts val="0"/>
              </a:spcBef>
              <a:buClr>
                <a:schemeClr val="lt1"/>
              </a:buClr>
              <a:buSzPct val="25000"/>
              <a:buFont typeface="Cambria"/>
              <a:buNone/>
            </a:pPr>
            <a:r>
              <a:rPr lang="de" sz="2800">
                <a:solidFill>
                  <a:srgbClr val="434343"/>
                </a:solidFill>
              </a:rPr>
              <a:t>im HARI OM TEMPEL e.V.</a:t>
            </a:r>
          </a:p>
          <a:p>
            <a:pPr indent="0" lvl="0" marL="0" marR="0" rtl="0" algn="ctr">
              <a:spcBef>
                <a:spcPts val="0"/>
              </a:spcBef>
              <a:buClr>
                <a:schemeClr val="lt1"/>
              </a:buClr>
              <a:buSzPct val="25000"/>
              <a:buFont typeface="Cambria"/>
              <a:buNone/>
            </a:pPr>
            <a:r>
              <a:rPr lang="de" sz="2800">
                <a:solidFill>
                  <a:srgbClr val="434343"/>
                </a:solidFill>
              </a:rPr>
              <a:t>München</a:t>
            </a:r>
          </a:p>
        </p:txBody>
      </p:sp>
      <p:sp>
        <p:nvSpPr>
          <p:cNvPr id="143" name="Shape 143"/>
          <p:cNvSpPr txBox="1"/>
          <p:nvPr>
            <p:ph idx="1" type="subTitle"/>
          </p:nvPr>
        </p:nvSpPr>
        <p:spPr>
          <a:xfrm>
            <a:off x="1371600" y="2473321"/>
            <a:ext cx="6400800" cy="13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rPr i="0" lang="de" sz="2400" u="none" cap="none" strike="noStrike">
                <a:solidFill>
                  <a:srgbClr val="793735"/>
                </a:solidFill>
                <a:latin typeface="Cambria"/>
                <a:ea typeface="Cambria"/>
                <a:cs typeface="Cambria"/>
                <a:sym typeface="Cambria"/>
              </a:rPr>
              <a:t>Interkulturelles Praxisprojekt 1</a:t>
            </a:r>
          </a:p>
          <a:p>
            <a:pPr indent="-457200" lvl="0" marL="457200" marR="0" rtl="0" algn="ctr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rPr lang="de">
                <a:solidFill>
                  <a:srgbClr val="793735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i="0" lang="de" sz="2400" u="none" cap="none" strike="noStrike">
                <a:solidFill>
                  <a:srgbClr val="793735"/>
                </a:solidFill>
                <a:latin typeface="Cambria"/>
                <a:ea typeface="Cambria"/>
                <a:cs typeface="Cambria"/>
                <a:sym typeface="Cambria"/>
              </a:rPr>
              <a:t>. Meilenstein – </a:t>
            </a:r>
            <a:r>
              <a:rPr lang="de">
                <a:solidFill>
                  <a:srgbClr val="793735"/>
                </a:solidFill>
                <a:latin typeface="Cambria"/>
                <a:ea typeface="Cambria"/>
                <a:cs typeface="Cambria"/>
                <a:sym typeface="Cambria"/>
              </a:rPr>
              <a:t>24</a:t>
            </a:r>
            <a:r>
              <a:rPr i="0" lang="de" sz="2400" u="none" cap="none" strike="noStrike">
                <a:solidFill>
                  <a:srgbClr val="793735"/>
                </a:solidFill>
                <a:latin typeface="Cambria"/>
                <a:ea typeface="Cambria"/>
                <a:cs typeface="Cambria"/>
                <a:sym typeface="Cambria"/>
              </a:rPr>
              <a:t>.1</a:t>
            </a:r>
            <a:r>
              <a:rPr lang="de">
                <a:solidFill>
                  <a:srgbClr val="793735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i="0" lang="de" sz="2400" u="none" cap="none" strike="noStrike">
                <a:solidFill>
                  <a:srgbClr val="793735"/>
                </a:solidFill>
                <a:latin typeface="Cambria"/>
                <a:ea typeface="Cambria"/>
                <a:cs typeface="Cambria"/>
                <a:sym typeface="Cambria"/>
              </a:rPr>
              <a:t>.2017</a:t>
            </a:r>
          </a:p>
          <a:p>
            <a:pPr indent="-457200" lvl="0" marL="457200" marR="0" rtl="0" algn="ctr">
              <a:spcBef>
                <a:spcPts val="22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t/>
            </a:r>
            <a:endParaRPr i="0" sz="1100" u="none" cap="none" strike="noStrike">
              <a:solidFill>
                <a:srgbClr val="793735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57200" lvl="0" marL="45720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rPr i="0" lang="de" sz="2000" u="none" cap="none" strike="noStrike">
                <a:solidFill>
                  <a:srgbClr val="793735"/>
                </a:solidFill>
                <a:latin typeface="Cambria"/>
                <a:ea typeface="Cambria"/>
                <a:cs typeface="Cambria"/>
                <a:sym typeface="Cambria"/>
              </a:rPr>
              <a:t>Chiara Marchi, </a:t>
            </a:r>
            <a:r>
              <a:rPr lang="de" sz="2000">
                <a:solidFill>
                  <a:srgbClr val="793735"/>
                </a:solidFill>
                <a:latin typeface="Cambria"/>
                <a:ea typeface="Cambria"/>
                <a:cs typeface="Cambria"/>
                <a:sym typeface="Cambria"/>
              </a:rPr>
              <a:t>Sarina Kaufmann,</a:t>
            </a:r>
            <a:r>
              <a:rPr i="0" lang="de" sz="2000" u="none" cap="none" strike="noStrike">
                <a:solidFill>
                  <a:srgbClr val="793735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indent="-457200" lvl="0" marL="45720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rPr lang="de" sz="2000">
                <a:solidFill>
                  <a:srgbClr val="793735"/>
                </a:solidFill>
                <a:latin typeface="Cambria"/>
                <a:ea typeface="Cambria"/>
                <a:cs typeface="Cambria"/>
                <a:sym typeface="Cambria"/>
              </a:rPr>
              <a:t>Tálita Horschutz, </a:t>
            </a:r>
            <a:r>
              <a:rPr i="0" lang="de" sz="2000" u="none" cap="none" strike="noStrike">
                <a:solidFill>
                  <a:srgbClr val="793735"/>
                </a:solidFill>
                <a:latin typeface="Cambria"/>
                <a:ea typeface="Cambria"/>
                <a:cs typeface="Cambria"/>
                <a:sym typeface="Cambria"/>
              </a:rPr>
              <a:t>Vera Mühlenbeck</a:t>
            </a:r>
          </a:p>
          <a:p>
            <a:pPr indent="0" lvl="0" marL="0" marR="0" rtl="0" algn="ctr">
              <a:spcBef>
                <a:spcPts val="48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t/>
            </a:r>
            <a:endParaRPr b="0" i="0" sz="2400" u="none" cap="none" strike="noStrike">
              <a:solidFill>
                <a:srgbClr val="7937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0" y="4260595"/>
            <a:ext cx="9144000" cy="8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220"/>
              </a:spcBef>
              <a:spcAft>
                <a:spcPts val="0"/>
              </a:spcAft>
              <a:buSzPct val="25000"/>
              <a:buNone/>
            </a:pPr>
            <a:r>
              <a:rPr i="0" lang="de" sz="11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Präsentation im Rahmen des Masterstudiengangs</a:t>
            </a:r>
          </a:p>
          <a:p>
            <a:pPr indent="0" lvl="0" marL="0" marR="0" rtl="0" algn="ctr">
              <a:spcBef>
                <a:spcPts val="220"/>
              </a:spcBef>
              <a:spcAft>
                <a:spcPts val="0"/>
              </a:spcAft>
              <a:buSzPct val="25000"/>
              <a:buNone/>
            </a:pPr>
            <a:r>
              <a:rPr i="0" lang="de" sz="11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INTERKULTURELLE KOMMUNIKATION UND KOOPERATION</a:t>
            </a:r>
          </a:p>
          <a:p>
            <a:pPr indent="0" lvl="0" marL="0" marR="0" rtl="0" algn="ctr">
              <a:spcBef>
                <a:spcPts val="220"/>
              </a:spcBef>
              <a:spcAft>
                <a:spcPts val="0"/>
              </a:spcAft>
              <a:buSzPct val="25000"/>
              <a:buNone/>
            </a:pPr>
            <a:r>
              <a:rPr i="0" lang="de" sz="11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unter der Leitung von Frau Professor Doktor von Helmolt und </a:t>
            </a:r>
            <a:r>
              <a:rPr lang="de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Frau Professor Doktor Prieto Peral</a:t>
            </a:r>
            <a:br>
              <a:rPr lang="de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i="0" lang="de" sz="11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3. Semester 2017,</a:t>
            </a:r>
            <a:r>
              <a:rPr lang="de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i="0" lang="de" sz="11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Hochschule München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type="title"/>
          </p:nvPr>
        </p:nvSpPr>
        <p:spPr>
          <a:xfrm>
            <a:off x="457200" y="2260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" sz="2400"/>
              <a:t>Forschungsfeld - </a:t>
            </a:r>
          </a:p>
          <a:p>
            <a:pPr lvl="0" rtl="0">
              <a:spcBef>
                <a:spcPts val="0"/>
              </a:spcBef>
              <a:buNone/>
            </a:pPr>
            <a:r>
              <a:rPr lang="de" sz="2400"/>
              <a:t>Tempelbesuch am 05.11.2017</a:t>
            </a:r>
          </a:p>
        </p:txBody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457200" y="1200150"/>
            <a:ext cx="8229600" cy="3543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de">
                <a:latin typeface="Cambria"/>
                <a:ea typeface="Cambria"/>
                <a:cs typeface="Cambria"/>
                <a:sym typeface="Cambria"/>
              </a:rPr>
              <a:t> </a:t>
            </a:r>
          </a:p>
        </p:txBody>
      </p:sp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8850" y="1135237"/>
            <a:ext cx="3306299" cy="367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/>
          <p:nvPr/>
        </p:nvSpPr>
        <p:spPr>
          <a:xfrm>
            <a:off x="343550" y="1303500"/>
            <a:ext cx="2346300" cy="3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"/>
              <a:t>Eckdaten: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de"/>
              <a:t>Gründungsjahr: 2006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de"/>
              <a:t>270 qm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de">
                <a:solidFill>
                  <a:schemeClr val="dk1"/>
                </a:solidFill>
              </a:rPr>
              <a:t>Präsident: Mr. Har Govinda Ram Aurora</a:t>
            </a:r>
          </a:p>
          <a:p>
            <a:pPr indent="-3175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de">
                <a:solidFill>
                  <a:schemeClr val="dk1"/>
                </a:solidFill>
              </a:rPr>
              <a:t>ca. 200 Anhänger von Afghanen Hindus und Indischen Hindus</a:t>
            </a:r>
          </a:p>
          <a:p>
            <a:pPr indent="-3175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de">
                <a:solidFill>
                  <a:schemeClr val="dk1"/>
                </a:solidFill>
              </a:rPr>
              <a:t>als NPO vom deutschen Finanzamt anerkannt</a:t>
            </a:r>
          </a:p>
          <a:p>
            <a:pPr indent="-3175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de">
                <a:solidFill>
                  <a:schemeClr val="dk1"/>
                </a:solidFill>
              </a:rPr>
              <a:t>Webseite: </a:t>
            </a:r>
            <a:r>
              <a:rPr lang="de" u="sng">
                <a:solidFill>
                  <a:schemeClr val="hlink"/>
                </a:solidFill>
                <a:hlinkClick r:id="rId4"/>
              </a:rPr>
              <a:t>http://www.infoforu.de/HARIOM2012/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type="title"/>
          </p:nvPr>
        </p:nvSpPr>
        <p:spPr>
          <a:xfrm>
            <a:off x="457200" y="2304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de" sz="2400"/>
              <a:t>Forschungsfeld -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de" sz="2400"/>
              <a:t>Tempelbesuch am 05.11.2017</a:t>
            </a:r>
          </a:p>
        </p:txBody>
      </p:sp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3370" y="1087875"/>
            <a:ext cx="2418406" cy="322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8050" y="1905275"/>
            <a:ext cx="2385724" cy="3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650" y="1087875"/>
            <a:ext cx="2998749" cy="399837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/>
          <p:nvPr/>
        </p:nvSpPr>
        <p:spPr>
          <a:xfrm>
            <a:off x="3752150" y="4312475"/>
            <a:ext cx="26559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de" sz="1200"/>
              <a:t>Am Eingang, Schuhe ausziehen und Kopftuch an (sowohl Frauen als auch Männer)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>
            <p:ph type="title"/>
          </p:nvPr>
        </p:nvSpPr>
        <p:spPr>
          <a:xfrm>
            <a:off x="457200" y="2197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de" sz="2400"/>
              <a:t>Forschungsfeld -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de" sz="2400"/>
              <a:t>Tempelbesuch am 05.11.2017</a:t>
            </a:r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5700" y="1270525"/>
            <a:ext cx="4724398" cy="354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5375" y="1867100"/>
            <a:ext cx="4368551" cy="327639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Shape 226"/>
          <p:cNvSpPr txBox="1"/>
          <p:nvPr/>
        </p:nvSpPr>
        <p:spPr>
          <a:xfrm>
            <a:off x="4850250" y="1122050"/>
            <a:ext cx="42936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de"/>
              <a:t>der Zeremonienmeister unterhält sich mit jedem Mitglied des Vereins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type="title"/>
          </p:nvPr>
        </p:nvSpPr>
        <p:spPr>
          <a:xfrm>
            <a:off x="457200" y="256353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de" sz="2400"/>
              <a:t>Forschungsfeld -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de" sz="2400"/>
              <a:t>Tempelbesuch am 05.11.2017</a:t>
            </a:r>
          </a:p>
        </p:txBody>
      </p:sp>
      <p:pic>
        <p:nvPicPr>
          <p:cNvPr id="232" name="Shape 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400" y="1113750"/>
            <a:ext cx="2817875" cy="375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4425" y="1580600"/>
            <a:ext cx="5422373" cy="299924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 txBox="1"/>
          <p:nvPr/>
        </p:nvSpPr>
        <p:spPr>
          <a:xfrm>
            <a:off x="3653425" y="1041275"/>
            <a:ext cx="50334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de"/>
              <a:t>Die hinduistischen Götter: Ganesha, Shiva, Parvati, Krishna, Vishnu, Brahma, u.a.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x="457200" y="39662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de" sz="2400"/>
              <a:t>Forschungsfeld - Tempelbesuch am 05.11.2017</a:t>
            </a:r>
          </a:p>
        </p:txBody>
      </p:sp>
      <p:pic>
        <p:nvPicPr>
          <p:cNvPr id="240" name="Shape 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140037"/>
            <a:ext cx="2683949" cy="2012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8950" y="1120125"/>
            <a:ext cx="2506103" cy="205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3100" y="1133942"/>
            <a:ext cx="2506127" cy="202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57500" y="3235775"/>
            <a:ext cx="2037677" cy="185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39975" y="3235775"/>
            <a:ext cx="2329755" cy="185029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 txBox="1"/>
          <p:nvPr/>
        </p:nvSpPr>
        <p:spPr>
          <a:xfrm>
            <a:off x="6917425" y="3235775"/>
            <a:ext cx="2076900" cy="18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de"/>
              <a:t>Einige </a:t>
            </a:r>
            <a:r>
              <a:rPr b="1" lang="de"/>
              <a:t>Leitmotive im Tempel: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1" lang="de"/>
              <a:t>Farben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1" lang="de"/>
              <a:t>Götterbilder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1" lang="de"/>
              <a:t>Naturelemente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1" lang="de"/>
              <a:t>Musik</a:t>
            </a:r>
          </a:p>
          <a:p>
            <a:pPr indent="-317500" lvl="0" marL="457200">
              <a:spcBef>
                <a:spcPts val="0"/>
              </a:spcBef>
              <a:buSzPct val="100000"/>
              <a:buChar char="-"/>
            </a:pPr>
            <a:r>
              <a:rPr b="1" lang="de"/>
              <a:t>Mandalas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"/>
              <a:t>3. Forschungsstand </a:t>
            </a:r>
          </a:p>
        </p:txBody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457200" y="1200150"/>
            <a:ext cx="8229600" cy="3543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t/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-69850" lvl="0" marL="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b="1" lang="de" sz="1200">
                <a:latin typeface="Arial"/>
                <a:ea typeface="Arial"/>
                <a:cs typeface="Arial"/>
                <a:sym typeface="Arial"/>
              </a:rPr>
              <a:t>Afghanen Hindus →</a:t>
            </a:r>
            <a:r>
              <a:rPr lang="de" sz="1200">
                <a:latin typeface="Arial"/>
                <a:ea typeface="Arial"/>
                <a:cs typeface="Arial"/>
                <a:sym typeface="Arial"/>
              </a:rPr>
              <a:t> in der Literatur hat die Thematik in den letzten Jahren schon Fuß gefasst, da sie eine Minderheit sind und Interesse geweckt haben. </a:t>
            </a:r>
          </a:p>
          <a:p>
            <a:pPr indent="-69850" lvl="0" marL="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de" sz="1200">
                <a:latin typeface="Arial"/>
                <a:ea typeface="Arial"/>
                <a:cs typeface="Arial"/>
                <a:sym typeface="Arial"/>
              </a:rPr>
              <a:t>Im heutigen Afghanistan leben nur noch ca. 1.500 Afghanen Hindus und Sikhs. </a:t>
            </a:r>
          </a:p>
          <a:p>
            <a:pPr indent="-69850" lvl="0" marL="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de" sz="1200">
                <a:latin typeface="Arial"/>
                <a:ea typeface="Arial"/>
                <a:cs typeface="Arial"/>
                <a:sym typeface="Arial"/>
              </a:rPr>
              <a:t>Die aktuelle Forschungsliteratur ist aber noch nicht umfangreich.</a:t>
            </a:r>
          </a:p>
          <a:p>
            <a:pPr indent="-69850" lvl="0" marL="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b="1" lang="de" sz="1200">
                <a:latin typeface="Arial"/>
                <a:ea typeface="Arial"/>
                <a:cs typeface="Arial"/>
                <a:sym typeface="Arial"/>
              </a:rPr>
              <a:t>Hauptthemen</a:t>
            </a:r>
            <a:r>
              <a:rPr lang="de" sz="1200"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indent="-298450" lvl="0" marL="45720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Arial"/>
            </a:pPr>
            <a:r>
              <a:rPr lang="de" sz="1100">
                <a:latin typeface="Arial"/>
                <a:ea typeface="Arial"/>
                <a:cs typeface="Arial"/>
                <a:sym typeface="Arial"/>
              </a:rPr>
              <a:t>Sicherung des Status von afghanischen Flüchtlingen bzw. Asylbewerbern in Deutschland</a:t>
            </a:r>
          </a:p>
          <a:p>
            <a:pPr indent="-2984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de" sz="1100">
                <a:latin typeface="Arial"/>
                <a:ea typeface="Arial"/>
                <a:cs typeface="Arial"/>
                <a:sym typeface="Arial"/>
              </a:rPr>
              <a:t>sich von selbst geschafften Barrieren zwischen Männern und Frauen, Jungen und Alten, Hindus und Sikhs, Gebildeten und Wenig-Gebildeten, Kabulis, Kandaharis, Sindhis, Essener, Kölner usw. zu befreien</a:t>
            </a:r>
          </a:p>
          <a:p>
            <a:pPr indent="-2984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</a:pPr>
            <a:r>
              <a:rPr lang="de" sz="1100">
                <a:latin typeface="Arial"/>
                <a:ea typeface="Arial"/>
                <a:cs typeface="Arial"/>
                <a:sym typeface="Arial"/>
              </a:rPr>
              <a:t>Versuch sich nicht stets erfolglos nur unter afghanischen Hindus und Sikhs ihre Meinung durchzusetzen, sondern in der gesamten Welt Gehör zu finden</a:t>
            </a:r>
          </a:p>
          <a:p>
            <a:pPr indent="-29845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Arial"/>
            </a:pPr>
            <a:r>
              <a:rPr lang="de" sz="1100">
                <a:latin typeface="Arial"/>
                <a:ea typeface="Arial"/>
                <a:cs typeface="Arial"/>
                <a:sym typeface="Arial"/>
              </a:rPr>
              <a:t>Schutz vor einer staatlich sanktionierten Verfolgung (damals unter der Karsai-Regierung)</a:t>
            </a:r>
          </a:p>
          <a:p>
            <a:pPr indent="-69850" lvl="0" marL="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69850" lvl="0" marL="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b="1" lang="de" sz="1200">
                <a:latin typeface="Arial"/>
                <a:ea typeface="Arial"/>
                <a:cs typeface="Arial"/>
                <a:sym typeface="Arial"/>
              </a:rPr>
              <a:t>Indische Hindus</a:t>
            </a:r>
            <a:r>
              <a:rPr lang="de" sz="1200">
                <a:latin typeface="Arial"/>
                <a:ea typeface="Arial"/>
                <a:cs typeface="Arial"/>
                <a:sym typeface="Arial"/>
              </a:rPr>
              <a:t> → es gibt ausreichende Literatur über Hinduismus und somit über indische Hindus.</a:t>
            </a:r>
          </a:p>
          <a:p>
            <a:pPr indent="-69850" lvl="0" marL="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22222"/>
              <a:buFont typeface="Arial"/>
              <a:buNone/>
            </a:pPr>
            <a:r>
              <a:t/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69850" lvl="0" marL="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22222"/>
              <a:buFont typeface="Arial"/>
              <a:buNone/>
            </a:pPr>
            <a:r>
              <a:t/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69850" lvl="0" mar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22222"/>
              <a:buFont typeface="Arial"/>
              <a:buNone/>
            </a:pPr>
            <a:r>
              <a:t/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69850" lvl="0" marL="0" rtl="0" algn="l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"/>
              <a:t>4. Interview 1 (engl.)</a:t>
            </a:r>
          </a:p>
        </p:txBody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457200" y="1200150"/>
            <a:ext cx="8229600" cy="3543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de" sz="2400">
                <a:latin typeface="Cambria"/>
                <a:ea typeface="Cambria"/>
                <a:cs typeface="Cambria"/>
                <a:sym typeface="Cambria"/>
              </a:rPr>
              <a:t>Interviewerin: Sarina		Beobachterin: Tálita</a:t>
            </a:r>
          </a:p>
          <a:p>
            <a:pPr lvl="0" rtl="0">
              <a:spcBef>
                <a:spcPts val="0"/>
              </a:spcBef>
              <a:buNone/>
            </a:pPr>
            <a:r>
              <a:rPr lang="de" sz="1800" u="sng">
                <a:latin typeface="Cambria"/>
                <a:ea typeface="Cambria"/>
                <a:cs typeface="Cambria"/>
                <a:sym typeface="Cambria"/>
              </a:rPr>
              <a:t>Ort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t/>
            </a: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de" sz="1800" u="sng">
                <a:latin typeface="Cambria"/>
                <a:ea typeface="Cambria"/>
                <a:cs typeface="Cambria"/>
                <a:sym typeface="Cambria"/>
              </a:rPr>
              <a:t>Gesprächspartner</a:t>
            </a:r>
            <a:r>
              <a:rPr lang="de" sz="1800"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r>
              <a:rPr lang="de" sz="1600">
                <a:latin typeface="Cambria"/>
                <a:ea typeface="Cambria"/>
                <a:cs typeface="Cambria"/>
                <a:sym typeface="Cambria"/>
              </a:rPr>
              <a:t>männlich, 496 Jahre alt, Rentner, aus Indien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de" sz="1800" u="sng">
                <a:latin typeface="Cambria"/>
                <a:ea typeface="Cambria"/>
                <a:cs typeface="Cambria"/>
                <a:sym typeface="Cambria"/>
              </a:rPr>
              <a:t>Themen des Interviews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de" sz="1600">
                <a:latin typeface="Cambria"/>
                <a:ea typeface="Cambria"/>
                <a:cs typeface="Cambria"/>
                <a:sym typeface="Cambria"/>
              </a:rPr>
              <a:t>Hari Om Tempel, Religion, Erfahrung mit Deutschen/ Westlichen, eigene Rolle im Tempel</a:t>
            </a:r>
          </a:p>
          <a:p>
            <a:pPr lvl="0" rtl="0">
              <a:spcBef>
                <a:spcPts val="0"/>
              </a:spcBef>
              <a:buNone/>
            </a:pPr>
            <a:r>
              <a:rPr lang="de" sz="1800" u="sng">
                <a:latin typeface="Cambria"/>
                <a:ea typeface="Cambria"/>
                <a:cs typeface="Cambria"/>
                <a:sym typeface="Cambria"/>
              </a:rPr>
              <a:t>Atmosphäre</a:t>
            </a:r>
            <a:r>
              <a:rPr lang="de" sz="1800">
                <a:latin typeface="Cambria"/>
                <a:ea typeface="Cambria"/>
                <a:cs typeface="Cambria"/>
                <a:sym typeface="Cambria"/>
              </a:rPr>
              <a:t>	</a:t>
            </a:r>
          </a:p>
          <a:p>
            <a:pPr lvl="0" rtl="0">
              <a:spcBef>
                <a:spcPts val="0"/>
              </a:spcBef>
              <a:buNone/>
            </a:pPr>
            <a:r>
              <a:rPr lang="de" sz="1600">
                <a:latin typeface="Cambria"/>
                <a:ea typeface="Cambria"/>
                <a:cs typeface="Cambria"/>
                <a:sym typeface="Cambria"/>
              </a:rPr>
              <a:t>von Anfang an locker, unterhaltsam/lustig, Interviewpartner erzählt gerne</a:t>
            </a:r>
          </a:p>
        </p:txBody>
      </p:sp>
      <p:pic>
        <p:nvPicPr>
          <p:cNvPr id="258" name="Shape 2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225" y="2122200"/>
            <a:ext cx="1046524" cy="5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"/>
              <a:t>4. Interview 2 (engl.)</a:t>
            </a:r>
          </a:p>
        </p:txBody>
      </p:sp>
      <p:sp>
        <p:nvSpPr>
          <p:cNvPr id="264" name="Shape 264"/>
          <p:cNvSpPr txBox="1"/>
          <p:nvPr>
            <p:ph idx="1" type="body"/>
          </p:nvPr>
        </p:nvSpPr>
        <p:spPr>
          <a:xfrm>
            <a:off x="457200" y="1200150"/>
            <a:ext cx="8229600" cy="3543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de" sz="2400">
                <a:latin typeface="Cambria"/>
                <a:ea typeface="Cambria"/>
                <a:cs typeface="Cambria"/>
                <a:sym typeface="Cambria"/>
              </a:rPr>
              <a:t>Interviewerin: Tálita		Beobachterin: Vera</a:t>
            </a:r>
          </a:p>
          <a:p>
            <a:pPr lvl="0" rtl="0">
              <a:spcBef>
                <a:spcPts val="0"/>
              </a:spcBef>
              <a:buNone/>
            </a:pPr>
            <a:r>
              <a:rPr lang="de" sz="1800" u="sng">
                <a:latin typeface="Cambria"/>
                <a:ea typeface="Cambria"/>
                <a:cs typeface="Cambria"/>
                <a:sym typeface="Cambria"/>
              </a:rPr>
              <a:t>Ort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lvl="0">
              <a:spcBef>
                <a:spcPts val="0"/>
              </a:spcBef>
              <a:buNone/>
            </a:pPr>
            <a:r>
              <a:rPr lang="de" sz="1800" u="sng">
                <a:latin typeface="Cambria"/>
                <a:ea typeface="Cambria"/>
                <a:cs typeface="Cambria"/>
                <a:sym typeface="Cambria"/>
              </a:rPr>
              <a:t>Gesprächspartner</a:t>
            </a:r>
            <a:r>
              <a:rPr lang="de" sz="1800"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de" sz="1600">
                <a:latin typeface="Cambria"/>
                <a:ea typeface="Cambria"/>
                <a:cs typeface="Cambria"/>
                <a:sym typeface="Cambria"/>
              </a:rPr>
              <a:t>männlich, 28, Mitarbeiter bei BMW, aus Indien</a:t>
            </a:r>
          </a:p>
          <a:p>
            <a:pPr lvl="0">
              <a:spcBef>
                <a:spcPts val="0"/>
              </a:spcBef>
              <a:buNone/>
            </a:pPr>
            <a:r>
              <a:rPr lang="de" sz="1800" u="sng">
                <a:latin typeface="Cambria"/>
                <a:ea typeface="Cambria"/>
                <a:cs typeface="Cambria"/>
                <a:sym typeface="Cambria"/>
              </a:rPr>
              <a:t>Themen des Interviews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de" sz="1600">
                <a:latin typeface="Cambria"/>
                <a:ea typeface="Cambria"/>
                <a:cs typeface="Cambria"/>
                <a:sym typeface="Cambria"/>
              </a:rPr>
              <a:t>Unterschiede in der Arbeitswelt, Glaubenssätze und deren Hinterfragung</a:t>
            </a:r>
            <a:r>
              <a:rPr lang="de" sz="1800"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de" sz="1800" u="sng">
                <a:latin typeface="Cambria"/>
                <a:ea typeface="Cambria"/>
                <a:cs typeface="Cambria"/>
                <a:sym typeface="Cambria"/>
              </a:rPr>
              <a:t>Atmosphäre</a:t>
            </a:r>
            <a:r>
              <a:rPr lang="de" sz="1800">
                <a:latin typeface="Cambria"/>
                <a:ea typeface="Cambria"/>
                <a:cs typeface="Cambria"/>
                <a:sym typeface="Cambria"/>
              </a:rPr>
              <a:t>	</a:t>
            </a:r>
          </a:p>
          <a:p>
            <a:pPr lvl="0" rtl="0">
              <a:spcBef>
                <a:spcPts val="0"/>
              </a:spcBef>
              <a:buNone/>
            </a:pPr>
            <a:r>
              <a:rPr lang="de" sz="1600">
                <a:latin typeface="Cambria"/>
                <a:ea typeface="Cambria"/>
                <a:cs typeface="Cambria"/>
                <a:sym typeface="Cambria"/>
              </a:rPr>
              <a:t>anfangs verhalten (Arme verschränkte), dann offene, lebendige und lustige Atmosphäre</a:t>
            </a:r>
          </a:p>
        </p:txBody>
      </p:sp>
      <p:pic>
        <p:nvPicPr>
          <p:cNvPr id="265" name="Shape 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225" y="2122200"/>
            <a:ext cx="1046524" cy="5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"/>
              <a:t>4. </a:t>
            </a:r>
            <a:r>
              <a:rPr lang="de"/>
              <a:t>Interview 3</a:t>
            </a:r>
          </a:p>
        </p:txBody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457200" y="841800"/>
            <a:ext cx="8229600" cy="4062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de" sz="2400">
                <a:latin typeface="Cambria"/>
                <a:ea typeface="Cambria"/>
                <a:cs typeface="Cambria"/>
                <a:sym typeface="Cambria"/>
              </a:rPr>
              <a:t>Interviewerin: Vera		Beobachterin: Sarina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de" sz="1800" u="sng">
                <a:latin typeface="Cambria"/>
                <a:ea typeface="Cambria"/>
                <a:cs typeface="Cambria"/>
                <a:sym typeface="Cambria"/>
              </a:rPr>
              <a:t>Ort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83333"/>
              <a:buFont typeface="Arial"/>
              <a:buNone/>
            </a:pPr>
            <a:r>
              <a:t/>
            </a:r>
            <a:endParaRPr sz="600" u="sng">
              <a:latin typeface="Cambria"/>
              <a:ea typeface="Cambria"/>
              <a:cs typeface="Cambria"/>
              <a:sym typeface="Cambria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t/>
            </a: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de" sz="1800" u="sng">
                <a:latin typeface="Cambria"/>
                <a:ea typeface="Cambria"/>
                <a:cs typeface="Cambria"/>
                <a:sym typeface="Cambria"/>
              </a:rPr>
              <a:t>Gesprächspartner</a:t>
            </a:r>
            <a:r>
              <a:rPr lang="de" sz="1800"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de" sz="1600">
                <a:latin typeface="Cambria"/>
                <a:ea typeface="Cambria"/>
                <a:cs typeface="Cambria"/>
                <a:sym typeface="Cambria"/>
              </a:rPr>
              <a:t>männlich, 38, aus Kabul, verheiratet, Consultant in US-Unternehmen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83333"/>
              <a:buFont typeface="Arial"/>
              <a:buNone/>
            </a:pPr>
            <a:r>
              <a:t/>
            </a:r>
            <a:endParaRPr sz="600">
              <a:latin typeface="Cambria"/>
              <a:ea typeface="Cambria"/>
              <a:cs typeface="Cambria"/>
              <a:sym typeface="Cambria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de" sz="1800" u="sng">
                <a:latin typeface="Cambria"/>
                <a:ea typeface="Cambria"/>
                <a:cs typeface="Cambria"/>
                <a:sym typeface="Cambria"/>
              </a:rPr>
              <a:t>Themen des Interviews</a:t>
            </a:r>
          </a:p>
          <a:p>
            <a:pPr indent="-69850" lvl="0" marL="18288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de" sz="1600">
                <a:latin typeface="Cambria"/>
                <a:ea typeface="Cambria"/>
                <a:cs typeface="Cambria"/>
                <a:sym typeface="Cambria"/>
              </a:rPr>
              <a:t>Auswanderung, Familie, Religion / Tempel</a:t>
            </a:r>
          </a:p>
          <a:p>
            <a:pPr indent="-69850" lvl="0" marL="182880">
              <a:spcBef>
                <a:spcPts val="0"/>
              </a:spcBef>
              <a:buClr>
                <a:schemeClr val="dk1"/>
              </a:buClr>
              <a:buSzPct val="183333"/>
              <a:buFont typeface="Arial"/>
              <a:buNone/>
            </a:pPr>
            <a:r>
              <a:t/>
            </a:r>
            <a:endParaRPr sz="600">
              <a:latin typeface="Cambria"/>
              <a:ea typeface="Cambria"/>
              <a:cs typeface="Cambria"/>
              <a:sym typeface="Cambria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de" sz="1800" u="sng">
                <a:latin typeface="Cambria"/>
                <a:ea typeface="Cambria"/>
                <a:cs typeface="Cambria"/>
                <a:sym typeface="Cambria"/>
              </a:rPr>
              <a:t>Atmosphäre</a:t>
            </a:r>
            <a:r>
              <a:rPr lang="de" sz="1800">
                <a:latin typeface="Cambria"/>
                <a:ea typeface="Cambria"/>
                <a:cs typeface="Cambria"/>
                <a:sym typeface="Cambria"/>
              </a:rPr>
              <a:t>	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de" sz="1600">
                <a:latin typeface="Cambria"/>
                <a:ea typeface="Cambria"/>
                <a:cs typeface="Cambria"/>
                <a:sym typeface="Cambria"/>
              </a:rPr>
              <a:t>anfangs und in Pausen holprig, insgesamt entspannt, Gesprächspartner sehr präsent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de">
                <a:latin typeface="Cambria"/>
                <a:ea typeface="Cambria"/>
                <a:cs typeface="Cambria"/>
                <a:sym typeface="Cambria"/>
              </a:rPr>
              <a:t>	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8340625" y="4550825"/>
            <a:ext cx="9204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"/>
              <a:t>Vera</a:t>
            </a:r>
          </a:p>
        </p:txBody>
      </p:sp>
      <p:pic>
        <p:nvPicPr>
          <p:cNvPr id="273" name="Shape 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500" y="1759000"/>
            <a:ext cx="1046524" cy="5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"/>
              <a:t>4. Interview 4</a:t>
            </a:r>
          </a:p>
        </p:txBody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457200" y="841800"/>
            <a:ext cx="8229600" cy="4062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de" sz="2400">
                <a:latin typeface="Cambria"/>
                <a:ea typeface="Cambria"/>
                <a:cs typeface="Cambria"/>
                <a:sym typeface="Cambria"/>
              </a:rPr>
              <a:t>Interviewerin: Tálita		Beobachterin: Chiara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de" sz="1800" u="sng">
                <a:latin typeface="Cambria"/>
                <a:ea typeface="Cambria"/>
                <a:cs typeface="Cambria"/>
                <a:sym typeface="Cambria"/>
              </a:rPr>
              <a:t>Ort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83333"/>
              <a:buFont typeface="Arial"/>
              <a:buNone/>
            </a:pPr>
            <a:r>
              <a:t/>
            </a:r>
            <a:endParaRPr sz="600" u="sng">
              <a:latin typeface="Cambria"/>
              <a:ea typeface="Cambria"/>
              <a:cs typeface="Cambria"/>
              <a:sym typeface="Cambri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t/>
            </a: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de" sz="1800" u="sng">
                <a:latin typeface="Cambria"/>
                <a:ea typeface="Cambria"/>
                <a:cs typeface="Cambria"/>
                <a:sym typeface="Cambria"/>
              </a:rPr>
              <a:t>Gesprächspartner</a:t>
            </a:r>
            <a:r>
              <a:rPr lang="de" sz="1800"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de" sz="1600">
                <a:latin typeface="Cambria"/>
                <a:ea typeface="Cambria"/>
                <a:cs typeface="Cambria"/>
                <a:sym typeface="Cambria"/>
              </a:rPr>
              <a:t>männlich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83333"/>
              <a:buFont typeface="Arial"/>
              <a:buNone/>
            </a:pPr>
            <a:r>
              <a:t/>
            </a:r>
            <a:endParaRPr sz="600">
              <a:latin typeface="Cambria"/>
              <a:ea typeface="Cambria"/>
              <a:cs typeface="Cambria"/>
              <a:sym typeface="Cambri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de" sz="1800" u="sng">
                <a:latin typeface="Cambria"/>
                <a:ea typeface="Cambria"/>
                <a:cs typeface="Cambria"/>
                <a:sym typeface="Cambria"/>
              </a:rPr>
              <a:t>Themen des Interviews</a:t>
            </a:r>
          </a:p>
          <a:p>
            <a:pPr indent="-69850" lvl="0" marL="18288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de" sz="1600">
                <a:latin typeface="Cambria"/>
                <a:ea typeface="Cambria"/>
                <a:cs typeface="Cambria"/>
                <a:sym typeface="Cambria"/>
              </a:rPr>
              <a:t>Religion als Kultur, Feierlichkeiten, Unterschiede Deutschland-Indien, Familie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de" sz="1800" u="sng">
                <a:latin typeface="Cambria"/>
                <a:ea typeface="Cambria"/>
                <a:cs typeface="Cambria"/>
                <a:sym typeface="Cambria"/>
              </a:rPr>
              <a:t>Atmosphäre</a:t>
            </a:r>
            <a:r>
              <a:rPr lang="de" sz="1800">
                <a:latin typeface="Cambria"/>
                <a:ea typeface="Cambria"/>
                <a:cs typeface="Cambria"/>
                <a:sym typeface="Cambria"/>
              </a:rPr>
              <a:t>	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de" sz="1600">
                <a:latin typeface="Cambria"/>
                <a:ea typeface="Cambria"/>
                <a:cs typeface="Cambria"/>
                <a:sym typeface="Cambria"/>
              </a:rPr>
              <a:t>Zögerung am Anfang, erzählt dann gerne, mit der Beherrschung der Sprache ein wenig unsicher</a:t>
            </a:r>
          </a:p>
        </p:txBody>
      </p:sp>
      <p:sp>
        <p:nvSpPr>
          <p:cNvPr id="280" name="Shape 280"/>
          <p:cNvSpPr txBox="1"/>
          <p:nvPr/>
        </p:nvSpPr>
        <p:spPr>
          <a:xfrm>
            <a:off x="8340625" y="4550825"/>
            <a:ext cx="9204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"/>
              <a:t>Chiara</a:t>
            </a:r>
          </a:p>
        </p:txBody>
      </p:sp>
      <p:pic>
        <p:nvPicPr>
          <p:cNvPr id="281" name="Shape 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500" y="1813225"/>
            <a:ext cx="1290175" cy="56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"/>
              <a:t>Agenda</a:t>
            </a:r>
          </a:p>
        </p:txBody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2072875" y="975325"/>
            <a:ext cx="5691600" cy="4062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411480" lvl="0" marL="457200" rtl="0">
              <a:spcBef>
                <a:spcPts val="0"/>
              </a:spcBef>
              <a:spcAft>
                <a:spcPts val="0"/>
              </a:spcAft>
              <a:buSzPct val="90000"/>
              <a:buAutoNum type="arabicPeriod"/>
            </a:pPr>
            <a:r>
              <a:rPr lang="de">
                <a:latin typeface="Cambria"/>
                <a:ea typeface="Cambria"/>
                <a:cs typeface="Cambria"/>
                <a:sym typeface="Cambria"/>
              </a:rPr>
              <a:t>TEAM Zusammenarbeit</a:t>
            </a:r>
          </a:p>
          <a:p>
            <a:pPr indent="-411480" lvl="0" marL="457200" rtl="0">
              <a:spcBef>
                <a:spcPts val="0"/>
              </a:spcBef>
              <a:spcAft>
                <a:spcPts val="0"/>
              </a:spcAft>
              <a:buSzPct val="90000"/>
              <a:buAutoNum type="arabicPeriod"/>
            </a:pPr>
            <a:r>
              <a:rPr lang="de">
                <a:latin typeface="Cambria"/>
                <a:ea typeface="Cambria"/>
                <a:cs typeface="Cambria"/>
                <a:sym typeface="Cambria"/>
              </a:rPr>
              <a:t>Forschungsfeld</a:t>
            </a:r>
          </a:p>
          <a:p>
            <a:pPr indent="-411480" lvl="0" marL="457200" rtl="0">
              <a:spcBef>
                <a:spcPts val="0"/>
              </a:spcBef>
              <a:spcAft>
                <a:spcPts val="0"/>
              </a:spcAft>
              <a:buSzPct val="90000"/>
              <a:buFont typeface="Cambria"/>
              <a:buAutoNum type="arabicPeriod"/>
            </a:pPr>
            <a:r>
              <a:rPr lang="de">
                <a:latin typeface="Cambria"/>
                <a:ea typeface="Cambria"/>
                <a:cs typeface="Cambria"/>
                <a:sym typeface="Cambria"/>
              </a:rPr>
              <a:t>Forschungsstand</a:t>
            </a:r>
          </a:p>
          <a:p>
            <a:pPr indent="-411480" lvl="0" marL="457200" rtl="0">
              <a:spcBef>
                <a:spcPts val="0"/>
              </a:spcBef>
              <a:spcAft>
                <a:spcPts val="0"/>
              </a:spcAft>
              <a:buSzPct val="90000"/>
              <a:buAutoNum type="arabicPeriod"/>
            </a:pPr>
            <a:r>
              <a:rPr lang="de">
                <a:latin typeface="Cambria"/>
                <a:ea typeface="Cambria"/>
                <a:cs typeface="Cambria"/>
                <a:sym typeface="Cambria"/>
              </a:rPr>
              <a:t>Interviews</a:t>
            </a:r>
          </a:p>
          <a:p>
            <a:pPr indent="-411480" lvl="0" marL="457200" rtl="0">
              <a:spcBef>
                <a:spcPts val="0"/>
              </a:spcBef>
              <a:spcAft>
                <a:spcPts val="0"/>
              </a:spcAft>
              <a:buSzPct val="90000"/>
              <a:buFont typeface="Cambria"/>
              <a:buAutoNum type="arabicPeriod"/>
            </a:pPr>
            <a:r>
              <a:rPr lang="de">
                <a:latin typeface="Cambria"/>
                <a:ea typeface="Cambria"/>
                <a:cs typeface="Cambria"/>
                <a:sym typeface="Cambria"/>
              </a:rPr>
              <a:t>Transkription</a:t>
            </a:r>
          </a:p>
          <a:p>
            <a:pPr indent="-411480" lvl="0" marL="457200" rtl="0">
              <a:spcBef>
                <a:spcPts val="0"/>
              </a:spcBef>
              <a:spcAft>
                <a:spcPts val="0"/>
              </a:spcAft>
              <a:buSzPct val="90000"/>
              <a:buAutoNum type="arabicPeriod"/>
            </a:pPr>
            <a:r>
              <a:rPr lang="de">
                <a:latin typeface="Cambria"/>
                <a:ea typeface="Cambria"/>
                <a:cs typeface="Cambria"/>
                <a:sym typeface="Cambria"/>
              </a:rPr>
              <a:t>Datenauswertung</a:t>
            </a:r>
          </a:p>
          <a:p>
            <a:pPr indent="-411480" lvl="0" marL="457200" rtl="0">
              <a:spcBef>
                <a:spcPts val="0"/>
              </a:spcBef>
              <a:spcAft>
                <a:spcPts val="0"/>
              </a:spcAft>
              <a:buSzPct val="90000"/>
              <a:buAutoNum type="arabicPeriod"/>
            </a:pPr>
            <a:r>
              <a:rPr lang="de">
                <a:latin typeface="Cambria"/>
                <a:ea typeface="Cambria"/>
                <a:cs typeface="Cambria"/>
                <a:sym typeface="Cambria"/>
              </a:rPr>
              <a:t>Learnings</a:t>
            </a:r>
          </a:p>
          <a:p>
            <a:pPr indent="-411480" lvl="0" marL="457200">
              <a:spcBef>
                <a:spcPts val="0"/>
              </a:spcBef>
              <a:buSzPct val="90000"/>
              <a:buAutoNum type="arabicPeriod"/>
            </a:pPr>
            <a:r>
              <a:rPr lang="de">
                <a:latin typeface="Cambria"/>
                <a:ea typeface="Cambria"/>
                <a:cs typeface="Cambria"/>
                <a:sym typeface="Cambria"/>
              </a:rPr>
              <a:t>Next Steps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8134500" y="4626600"/>
            <a:ext cx="10095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"/>
              <a:t>Vera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"/>
              <a:t>5. Transkription nach GAT</a:t>
            </a:r>
          </a:p>
        </p:txBody>
      </p:sp>
      <p:sp>
        <p:nvSpPr>
          <p:cNvPr id="287" name="Shape 287"/>
          <p:cNvSpPr txBox="1"/>
          <p:nvPr/>
        </p:nvSpPr>
        <p:spPr>
          <a:xfrm>
            <a:off x="8270350" y="4550825"/>
            <a:ext cx="7869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"/>
              <a:t>Vera</a:t>
            </a:r>
          </a:p>
        </p:txBody>
      </p:sp>
      <p:pic>
        <p:nvPicPr>
          <p:cNvPr id="288" name="Shape 2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6100" y="1187653"/>
            <a:ext cx="2840105" cy="3775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630" y="1187653"/>
            <a:ext cx="2838923" cy="3775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"/>
              <a:t>6. Datenauswertung </a:t>
            </a:r>
          </a:p>
        </p:txBody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457200" y="1200150"/>
            <a:ext cx="8229600" cy="3543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" sz="2400">
                <a:latin typeface="Cambria"/>
                <a:ea typeface="Cambria"/>
                <a:cs typeface="Cambria"/>
                <a:sym typeface="Cambria"/>
              </a:rPr>
              <a:t>Theorie von Fritz Schütze:</a:t>
            </a:r>
          </a:p>
          <a:p>
            <a:pPr indent="-406400" lvl="0" marL="1371600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de" sz="2800">
                <a:latin typeface="Cambria"/>
                <a:ea typeface="Cambria"/>
                <a:cs typeface="Cambria"/>
                <a:sym typeface="Cambria"/>
              </a:rPr>
              <a:t>Formale Textanalyse</a:t>
            </a:r>
          </a:p>
          <a:p>
            <a:pPr indent="-406400" lvl="0" marL="1371600" rtl="0">
              <a:spcBef>
                <a:spcPts val="0"/>
              </a:spcBef>
              <a:spcAft>
                <a:spcPts val="0"/>
              </a:spcAft>
              <a:buSzPct val="100000"/>
              <a:buFont typeface="Cambria"/>
              <a:buAutoNum type="arabicPeriod"/>
            </a:pPr>
            <a:r>
              <a:rPr lang="de" sz="2800">
                <a:latin typeface="Cambria"/>
                <a:ea typeface="Cambria"/>
                <a:cs typeface="Cambria"/>
                <a:sym typeface="Cambria"/>
              </a:rPr>
              <a:t>Strukturell inhaltliche Beschreibung</a:t>
            </a:r>
          </a:p>
          <a:p>
            <a:pPr indent="-406400" lvl="0" marL="1371600" rtl="0">
              <a:spcBef>
                <a:spcPts val="0"/>
              </a:spcBef>
              <a:spcAft>
                <a:spcPts val="0"/>
              </a:spcAft>
              <a:buSzPct val="100000"/>
              <a:buFont typeface="Cambria"/>
              <a:buAutoNum type="arabicPeriod"/>
            </a:pPr>
            <a:r>
              <a:rPr lang="de" sz="2800">
                <a:latin typeface="Cambria"/>
                <a:ea typeface="Cambria"/>
                <a:cs typeface="Cambria"/>
                <a:sym typeface="Cambria"/>
              </a:rPr>
              <a:t>Analytische Abstraktion</a:t>
            </a:r>
          </a:p>
          <a:p>
            <a:pPr indent="-406400" lvl="0" marL="1371600">
              <a:spcBef>
                <a:spcPts val="0"/>
              </a:spcBef>
              <a:buSzPct val="100000"/>
              <a:buFont typeface="Cambria"/>
              <a:buAutoNum type="arabicPeriod"/>
            </a:pPr>
            <a:r>
              <a:rPr lang="de" sz="2800">
                <a:latin typeface="Cambria"/>
                <a:ea typeface="Cambria"/>
                <a:cs typeface="Cambria"/>
                <a:sym typeface="Cambria"/>
              </a:rPr>
              <a:t>Wissensanalyse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lvl="0">
              <a:spcBef>
                <a:spcPts val="0"/>
              </a:spcBef>
              <a:buNone/>
            </a:pPr>
            <a:r>
              <a:rPr lang="de">
                <a:latin typeface="Cambria"/>
                <a:ea typeface="Cambria"/>
                <a:cs typeface="Cambria"/>
                <a:sym typeface="Cambria"/>
              </a:rPr>
              <a:t>Ergebnis - Foto Flipchart</a:t>
            </a:r>
          </a:p>
        </p:txBody>
      </p:sp>
      <p:sp>
        <p:nvSpPr>
          <p:cNvPr id="296" name="Shape 296"/>
          <p:cNvSpPr/>
          <p:nvPr/>
        </p:nvSpPr>
        <p:spPr>
          <a:xfrm>
            <a:off x="526950" y="1833975"/>
            <a:ext cx="7609800" cy="414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7" name="Shape 297"/>
          <p:cNvSpPr txBox="1"/>
          <p:nvPr/>
        </p:nvSpPr>
        <p:spPr>
          <a:xfrm>
            <a:off x="7555200" y="4085950"/>
            <a:ext cx="1502100" cy="9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br>
              <a:rPr lang="de"/>
            </a:br>
            <a:br>
              <a:rPr lang="de"/>
            </a:br>
            <a:r>
              <a:rPr lang="de"/>
              <a:t>TEAM - Sonntag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"/>
              <a:t>6. </a:t>
            </a:r>
            <a:r>
              <a:rPr lang="de"/>
              <a:t>Datenauswertung  </a:t>
            </a:r>
          </a:p>
        </p:txBody>
      </p:sp>
      <p:pic>
        <p:nvPicPr>
          <p:cNvPr id="303" name="Shape 303"/>
          <p:cNvPicPr preferRelativeResize="0"/>
          <p:nvPr/>
        </p:nvPicPr>
        <p:blipFill rotWithShape="1">
          <a:blip r:embed="rId3">
            <a:alphaModFix/>
          </a:blip>
          <a:srcRect b="0" l="1019" r="0" t="0"/>
          <a:stretch/>
        </p:blipFill>
        <p:spPr>
          <a:xfrm>
            <a:off x="2375000" y="2042150"/>
            <a:ext cx="4581825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Shape 304"/>
          <p:cNvSpPr/>
          <p:nvPr/>
        </p:nvSpPr>
        <p:spPr>
          <a:xfrm>
            <a:off x="210800" y="2231650"/>
            <a:ext cx="7609800" cy="414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"/>
              <a:t>Erzähl Segmente</a:t>
            </a:r>
          </a:p>
        </p:txBody>
      </p:sp>
      <p:sp>
        <p:nvSpPr>
          <p:cNvPr id="305" name="Shape 305"/>
          <p:cNvSpPr/>
          <p:nvPr/>
        </p:nvSpPr>
        <p:spPr>
          <a:xfrm>
            <a:off x="210800" y="3069850"/>
            <a:ext cx="7609800" cy="414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"/>
              <a:t>Texttyp</a:t>
            </a:r>
          </a:p>
        </p:txBody>
      </p:sp>
      <p:sp>
        <p:nvSpPr>
          <p:cNvPr id="306" name="Shape 306"/>
          <p:cNvSpPr/>
          <p:nvPr/>
        </p:nvSpPr>
        <p:spPr>
          <a:xfrm>
            <a:off x="210800" y="3984250"/>
            <a:ext cx="7609800" cy="414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"/>
              <a:t>Rahmenschaltelement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281075" y="1138325"/>
            <a:ext cx="35064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>
              <a:spcBef>
                <a:spcPts val="0"/>
              </a:spcBef>
              <a:buSzPct val="100000"/>
              <a:buFont typeface="Cambria"/>
              <a:buAutoNum type="arabicPeriod"/>
            </a:pPr>
            <a:r>
              <a:rPr lang="de" sz="2400">
                <a:latin typeface="Cambria"/>
                <a:ea typeface="Cambria"/>
                <a:cs typeface="Cambria"/>
                <a:sym typeface="Cambria"/>
              </a:rPr>
              <a:t>Formale Textanalyse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"/>
              <a:t>6. Datenauswertung </a:t>
            </a:r>
          </a:p>
        </p:txBody>
      </p:sp>
      <p:pic>
        <p:nvPicPr>
          <p:cNvPr id="313" name="Shape 3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1428" y="1189701"/>
            <a:ext cx="2368598" cy="38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4100" y="1189700"/>
            <a:ext cx="2923850" cy="38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"/>
              <a:t>7</a:t>
            </a:r>
            <a:r>
              <a:rPr lang="de"/>
              <a:t>. Learnings</a:t>
            </a:r>
          </a:p>
        </p:txBody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457200" y="1200150"/>
            <a:ext cx="8229600" cy="3543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302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de" sz="1600">
                <a:latin typeface="Arial"/>
                <a:ea typeface="Arial"/>
                <a:cs typeface="Arial"/>
                <a:sym typeface="Arial"/>
              </a:rPr>
              <a:t>Stimuli für Interviews sollen auch auf Englisch vorbereitet werden (für spontane Interviews auf Englisch)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de" sz="1600">
                <a:latin typeface="Arial"/>
                <a:ea typeface="Arial"/>
                <a:cs typeface="Arial"/>
                <a:sym typeface="Arial"/>
              </a:rPr>
              <a:t>Flexible Methodenanwendung bei schweigendem Interviewpartner hilfreich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de" sz="1600">
                <a:latin typeface="Arial"/>
                <a:ea typeface="Arial"/>
                <a:cs typeface="Arial"/>
                <a:sym typeface="Arial"/>
              </a:rPr>
              <a:t>Handheben, wenn man Hilfe braucht und Probleme klarstellen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de" sz="1600">
                <a:latin typeface="Arial"/>
                <a:ea typeface="Arial"/>
                <a:cs typeface="Arial"/>
                <a:sym typeface="Arial"/>
              </a:rPr>
              <a:t>Stetiges Reflektieren der Aufgaben und Verantwortlichkeiten im Team wichtig, um ggfs. Themen neu zu verteilen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de" sz="1600">
                <a:latin typeface="Arial"/>
                <a:ea typeface="Arial"/>
                <a:cs typeface="Arial"/>
                <a:sym typeface="Arial"/>
              </a:rPr>
              <a:t>Puffer im eigenen Zeitplan einbauen für ungeplante Zusatzaufgaben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" sz="3600"/>
              <a:t>8</a:t>
            </a:r>
            <a:r>
              <a:rPr lang="de" sz="3600"/>
              <a:t>. Next Steps: M4 10.12.17  </a:t>
            </a:r>
          </a:p>
        </p:txBody>
      </p:sp>
      <p:sp>
        <p:nvSpPr>
          <p:cNvPr id="326" name="Shape 326"/>
          <p:cNvSpPr txBox="1"/>
          <p:nvPr>
            <p:ph idx="1" type="body"/>
          </p:nvPr>
        </p:nvSpPr>
        <p:spPr>
          <a:xfrm>
            <a:off x="548550" y="1221250"/>
            <a:ext cx="8229600" cy="3543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mbria"/>
            </a:pPr>
            <a:r>
              <a:rPr lang="de" sz="2400">
                <a:latin typeface="Cambria"/>
                <a:ea typeface="Cambria"/>
                <a:cs typeface="Cambria"/>
                <a:sym typeface="Cambria"/>
              </a:rPr>
              <a:t>Datenauswertung nach Fritz Schütze fortführen</a:t>
            </a:r>
          </a:p>
          <a:p>
            <a:pPr indent="-381000" lvl="0" marL="457200" rtl="0">
              <a:lnSpc>
                <a:spcPct val="150000"/>
              </a:lnSpc>
              <a:spcBef>
                <a:spcPts val="0"/>
              </a:spcBef>
              <a:buSzPct val="100000"/>
              <a:buFont typeface="Cambria"/>
            </a:pPr>
            <a:r>
              <a:rPr lang="de" sz="2400">
                <a:latin typeface="Cambria"/>
                <a:ea typeface="Cambria"/>
                <a:cs typeface="Cambria"/>
                <a:sym typeface="Cambria"/>
              </a:rPr>
              <a:t>Vorbereitung des Projektberichtes</a:t>
            </a:r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7" name="Shape 327"/>
          <p:cNvSpPr txBox="1"/>
          <p:nvPr/>
        </p:nvSpPr>
        <p:spPr>
          <a:xfrm>
            <a:off x="8063750" y="4550825"/>
            <a:ext cx="9936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"/>
              <a:t>Sarina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"/>
              <a:t>Fragen an die Dozentinnen</a:t>
            </a:r>
          </a:p>
        </p:txBody>
      </p:sp>
      <p:sp>
        <p:nvSpPr>
          <p:cNvPr id="333" name="Shape 333"/>
          <p:cNvSpPr txBox="1"/>
          <p:nvPr>
            <p:ph idx="1" type="body"/>
          </p:nvPr>
        </p:nvSpPr>
        <p:spPr>
          <a:xfrm>
            <a:off x="457200" y="1200150"/>
            <a:ext cx="8229600" cy="3543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de" sz="1800"/>
              <a:t>Wann muss der Projektbericht abgegeben werden?</a:t>
            </a:r>
          </a:p>
          <a:p>
            <a:pPr indent="-342900" lvl="0" marL="457200">
              <a:spcBef>
                <a:spcPts val="0"/>
              </a:spcBef>
              <a:buSzPct val="100000"/>
            </a:pPr>
            <a:r>
              <a:rPr lang="de" sz="1800"/>
              <a:t>Wie geht man die Datenanalyse am besten an? Wie grob ist eine Grobanalyse (Diskussionsbeispiel von Sonntag), Vergleiche von Grobsegmenten mehrerer Interviews?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de" sz="3600"/>
              <a:t>Status Literaturrecherche</a:t>
            </a:r>
          </a:p>
        </p:txBody>
      </p:sp>
      <p:sp>
        <p:nvSpPr>
          <p:cNvPr id="339" name="Shape 339"/>
          <p:cNvSpPr txBox="1"/>
          <p:nvPr>
            <p:ph idx="1" type="body"/>
          </p:nvPr>
        </p:nvSpPr>
        <p:spPr>
          <a:xfrm>
            <a:off x="457200" y="1200150"/>
            <a:ext cx="8229600" cy="3543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de" sz="20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Literatursammlung </a:t>
            </a:r>
            <a:r>
              <a:rPr lang="de" sz="18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3"/>
              </a:rPr>
              <a:t>https://docs.google.com/document/d/1VsNKgtupeVcUe4JGNYV2nnhmXCd0mQwq4JgCqYw99hw/edit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"/>
              <a:t>1. TEAM Zusammenarbeit</a:t>
            </a:r>
          </a:p>
        </p:txBody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1802625" y="1200150"/>
            <a:ext cx="6884100" cy="3543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de">
                <a:latin typeface="Cambria"/>
                <a:ea typeface="Cambria"/>
                <a:cs typeface="Cambria"/>
                <a:sym typeface="Cambria"/>
              </a:rPr>
              <a:t>  </a:t>
            </a:r>
            <a:r>
              <a:rPr lang="de">
                <a:latin typeface="Cambria"/>
                <a:ea typeface="Cambria"/>
                <a:cs typeface="Cambria"/>
                <a:sym typeface="Cambria"/>
              </a:rPr>
              <a:t>Teambuilding - Projektlogo</a:t>
            </a:r>
          </a:p>
          <a:p>
            <a:pPr lvl="0">
              <a:spcBef>
                <a:spcPts val="0"/>
              </a:spcBef>
              <a:buNone/>
            </a:pPr>
            <a:r>
              <a:rPr lang="de">
                <a:latin typeface="Cambria"/>
                <a:ea typeface="Cambria"/>
                <a:cs typeface="Cambria"/>
                <a:sym typeface="Cambria"/>
              </a:rPr>
              <a:t>Organigramm</a:t>
            </a:r>
          </a:p>
          <a:p>
            <a:pPr lvl="0">
              <a:spcBef>
                <a:spcPts val="0"/>
              </a:spcBef>
              <a:buNone/>
            </a:pPr>
            <a:r>
              <a:rPr lang="de">
                <a:latin typeface="Cambria"/>
                <a:ea typeface="Cambria"/>
                <a:cs typeface="Cambria"/>
                <a:sym typeface="Cambria"/>
              </a:rPr>
              <a:t>Zufriedenheitsbarometer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de">
                <a:latin typeface="Cambria"/>
                <a:ea typeface="Cambria"/>
                <a:cs typeface="Cambria"/>
                <a:sym typeface="Cambria"/>
              </a:rPr>
              <a:t>Tempelbesuch - alle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lvl="0">
              <a:spcBef>
                <a:spcPts val="0"/>
              </a:spcBef>
              <a:buNone/>
            </a:pPr>
            <a:r>
              <a:rPr lang="de">
                <a:latin typeface="Cambria"/>
                <a:ea typeface="Cambria"/>
                <a:cs typeface="Cambria"/>
                <a:sym typeface="Cambria"/>
              </a:rPr>
              <a:t> 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8134500" y="4626600"/>
            <a:ext cx="10095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"/>
              <a:t>Chiara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"/>
              <a:t>Teambuilding - Projektlogo</a:t>
            </a:r>
          </a:p>
        </p:txBody>
      </p:sp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8225" y="2286150"/>
            <a:ext cx="3276395" cy="2457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3800" y="1322900"/>
            <a:ext cx="3330246" cy="249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" y="2512824"/>
            <a:ext cx="3034023" cy="2275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"/>
              <a:t>Teambuilding - Projektlogo</a:t>
            </a:r>
          </a:p>
        </p:txBody>
      </p:sp>
      <p:pic>
        <p:nvPicPr>
          <p:cNvPr id="172" name="Shape 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8286" y="2461025"/>
            <a:ext cx="2920874" cy="21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4850" y="1200150"/>
            <a:ext cx="2748650" cy="206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925" y="1200150"/>
            <a:ext cx="2648650" cy="198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"/>
              <a:t>Teambuilding - Projektlogo</a:t>
            </a:r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75" y="1862713"/>
            <a:ext cx="2216325" cy="295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2325" y="1860400"/>
            <a:ext cx="2216325" cy="295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4050" y="1860400"/>
            <a:ext cx="2216326" cy="2955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0600" y="1860400"/>
            <a:ext cx="2216314" cy="2950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"/>
              <a:t>Teambuilding - Projektlogo</a:t>
            </a:r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1975" y="1200150"/>
            <a:ext cx="3431223" cy="3588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" sz="3600"/>
              <a:t>Neue Rollenverteilung - Organigramm</a:t>
            </a:r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4500" y="1238250"/>
            <a:ext cx="5629275" cy="34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" sz="3600"/>
              <a:t>Zufriedenheitsbarometer</a:t>
            </a:r>
          </a:p>
        </p:txBody>
      </p:sp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9875" y="1063378"/>
            <a:ext cx="5327397" cy="3775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alligraphy">
  <a:themeElements>
    <a:clrScheme name="Calligraphy">
      <a:dk1>
        <a:srgbClr val="000000"/>
      </a:dk1>
      <a:lt1>
        <a:srgbClr val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